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  <p:sldMasterId id="2147483876" r:id="rId3"/>
    <p:sldMasterId id="2147483888" r:id="rId4"/>
  </p:sldMasterIdLst>
  <p:notesMasterIdLst>
    <p:notesMasterId r:id="rId17"/>
  </p:notesMasterIdLst>
  <p:handoutMasterIdLst>
    <p:handoutMasterId r:id="rId18"/>
  </p:handoutMasterIdLst>
  <p:sldIdLst>
    <p:sldId id="275" r:id="rId5"/>
    <p:sldId id="267" r:id="rId6"/>
    <p:sldId id="268" r:id="rId7"/>
    <p:sldId id="262" r:id="rId8"/>
    <p:sldId id="265" r:id="rId9"/>
    <p:sldId id="273" r:id="rId10"/>
    <p:sldId id="266" r:id="rId11"/>
    <p:sldId id="258" r:id="rId12"/>
    <p:sldId id="259" r:id="rId13"/>
    <p:sldId id="269" r:id="rId14"/>
    <p:sldId id="271" r:id="rId15"/>
    <p:sldId id="274" r:id="rId1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dc01\Share%20Adozona\rrodriguez\Desktop\Clusteres\ADOZONA%20CLUSTERS\Cluster%20Med%20Dev\Proyecciones%20Medical2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dc01\Share%20Adozona\rrodriguez\Desktop\Clusteres\ADOZONA%20CLUSTERS\Cluster%20Med%20Dev\Proyecciones%20Medical2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Cantidad de Empresas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Cantidad de Empresas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Cantidad de Empresas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Cantidad de Empresas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7149872"/>
        <c:axId val="467147128"/>
      </c:barChart>
      <c:catAx>
        <c:axId val="46714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7147128"/>
        <c:crosses val="autoZero"/>
        <c:auto val="1"/>
        <c:lblAlgn val="ctr"/>
        <c:lblOffset val="100"/>
        <c:noMultiLvlLbl val="0"/>
      </c:catAx>
      <c:valAx>
        <c:axId val="467147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7149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637992125984253"/>
          <c:y val="0.85946850393700791"/>
          <c:w val="0.68224015748031497"/>
          <c:h val="0.107198162729658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s-D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s-DO" sz="1920" b="1" i="0" u="none" strike="noStrike" kern="1200" cap="all" spc="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DO" b="1" noProof="0" dirty="0" smtClean="0">
                <a:solidFill>
                  <a:schemeClr val="tx1"/>
                </a:solidFill>
              </a:rPr>
              <a:t>Empleo de ZZFF </a:t>
            </a:r>
            <a:r>
              <a:rPr lang="es-DO" b="1" noProof="0" dirty="0">
                <a:solidFill>
                  <a:schemeClr val="tx1"/>
                </a:solidFill>
              </a:rPr>
              <a:t>para el Sub-sector de Productos Médicos y Farmacéuticos </a:t>
            </a:r>
          </a:p>
        </c:rich>
      </c:tx>
      <c:layout>
        <c:manualLayout>
          <c:xMode val="edge"/>
          <c:yMode val="edge"/>
          <c:x val="0.10520330941457867"/>
          <c:y val="2.793699433434007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Variables!$A$26</c:f>
              <c:strCache>
                <c:ptCount val="1"/>
                <c:pt idx="0">
                  <c:v>Proyección a 5 años de los dos Principales indicadores de Zonas Francas, para el Sub-sector de Productos Médicos y Farmacéuticos </c:v>
                </c:pt>
              </c:strCache>
            </c:strRef>
          </c:tx>
          <c:spPr>
            <a:ln w="19050" cap="rnd" cmpd="sng" algn="ctr">
              <a:solidFill>
                <a:schemeClr val="accent6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1395931758530212E-2"/>
                  <c:y val="9.21128215245179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D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FE8-4F39-9553-2A2B4C5F1FD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Variables!$A$32:$A$37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Variables!$B$32:$B$37</c:f>
              <c:numCache>
                <c:formatCode>#,##0</c:formatCode>
                <c:ptCount val="6"/>
                <c:pt idx="0">
                  <c:v>19462.027067691899</c:v>
                </c:pt>
                <c:pt idx="1">
                  <c:v>20508.446455334557</c:v>
                </c:pt>
                <c:pt idx="2">
                  <c:v>21611.128920354746</c:v>
                </c:pt>
                <c:pt idx="3">
                  <c:v>22773.099572869352</c:v>
                </c:pt>
                <c:pt idx="4">
                  <c:v>23997.546174802501</c:v>
                </c:pt>
                <c:pt idx="5">
                  <c:v>25287.827885223545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B3B-4AB8-96D4-E4C4CCEA3A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hiLowLines>
        <c:marker val="1"/>
        <c:smooth val="0"/>
        <c:axId val="467749440"/>
        <c:axId val="467751792"/>
      </c:lineChart>
      <c:catAx>
        <c:axId val="467749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Años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467751792"/>
        <c:crosses val="autoZero"/>
        <c:auto val="1"/>
        <c:lblAlgn val="ctr"/>
        <c:lblOffset val="100"/>
        <c:noMultiLvlLbl val="0"/>
      </c:catAx>
      <c:valAx>
        <c:axId val="467751792"/>
        <c:scaling>
          <c:orientation val="minMax"/>
          <c:max val="28000"/>
          <c:min val="1500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Empleos Proyectados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one"/>
        <c:crossAx val="46774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s-D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s-DO"/>
              <a:t>Exportaciones de ZZFF, para el Sub-sector de Productos Médicos y Farmacéuticos </a:t>
            </a:r>
          </a:p>
        </c:rich>
      </c:tx>
      <c:layout>
        <c:manualLayout>
          <c:xMode val="edge"/>
          <c:yMode val="edge"/>
          <c:x val="0.14804243219597568"/>
          <c:y val="1.84331864121290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Variables!$A$26</c:f>
              <c:strCache>
                <c:ptCount val="1"/>
                <c:pt idx="0">
                  <c:v>Proyección a 5 años de los dos Principales indicadores de Zonas Francas, para el Sub-sector de Productos Médicos y Farmacéuticos </c:v>
                </c:pt>
              </c:strCache>
            </c:strRef>
          </c:tx>
          <c:spPr>
            <a:ln w="19050" cap="rnd" cmpd="sng" algn="ctr">
              <a:solidFill>
                <a:schemeClr val="accent6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fld id="{B93388B5-DD59-4EEE-B5B7-540F0F35F6C7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[VALOR]</a:t>
                    </a:fld>
                    <a:endParaRPr lang="es-D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Variables!$A$32:$A$37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Variables!$C$32:$C$37</c:f>
              <c:numCache>
                <c:formatCode>#,##0.00</c:formatCode>
                <c:ptCount val="6"/>
                <c:pt idx="0">
                  <c:v>1357.7714399999998</c:v>
                </c:pt>
                <c:pt idx="1">
                  <c:v>1438.6946178239998</c:v>
                </c:pt>
                <c:pt idx="2">
                  <c:v>1524.4408170463107</c:v>
                </c:pt>
                <c:pt idx="3">
                  <c:v>1615.2974897422714</c:v>
                </c:pt>
                <c:pt idx="4">
                  <c:v>1711.56922013091</c:v>
                </c:pt>
                <c:pt idx="5">
                  <c:v>1813.578745650713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13-479D-84D4-A49EAD4861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9525">
              <a:solidFill>
                <a:schemeClr val="dk1">
                  <a:lumMod val="35000"/>
                  <a:lumOff val="65000"/>
                </a:schemeClr>
              </a:solidFill>
            </a:ln>
            <a:effectLst/>
          </c:spPr>
        </c:hiLowLines>
        <c:marker val="1"/>
        <c:smooth val="0"/>
        <c:axId val="467752968"/>
        <c:axId val="467752576"/>
      </c:lineChart>
      <c:catAx>
        <c:axId val="467752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Años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DO"/>
          </a:p>
        </c:txPr>
        <c:crossAx val="467752576"/>
        <c:crosses val="autoZero"/>
        <c:auto val="1"/>
        <c:lblAlgn val="ctr"/>
        <c:lblOffset val="100"/>
        <c:noMultiLvlLbl val="0"/>
      </c:catAx>
      <c:valAx>
        <c:axId val="467752576"/>
        <c:scaling>
          <c:orientation val="minMax"/>
          <c:max val="2000"/>
          <c:min val="100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Exp. Proyectadas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one"/>
        <c:crossAx val="467752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s-DO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EC766-6637-4EA6-A682-3E0099AD6A2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</dgm:pt>
    <dgm:pt modelId="{8E88CD78-8DA7-41AD-A151-63F794ADB290}">
      <dgm:prSet phldrT="[Texto]"/>
      <dgm:spPr/>
      <dgm:t>
        <a:bodyPr/>
        <a:lstStyle/>
        <a:p>
          <a:r>
            <a:rPr lang="es-DO" dirty="0" smtClean="0"/>
            <a:t>Encadenamientos</a:t>
          </a:r>
          <a:endParaRPr lang="es-DO" dirty="0"/>
        </a:p>
      </dgm:t>
    </dgm:pt>
    <dgm:pt modelId="{68A13305-869A-4563-A434-25EA8B952518}" type="parTrans" cxnId="{4FD70CC2-62CB-4969-8453-1E7D8B8968B3}">
      <dgm:prSet/>
      <dgm:spPr/>
      <dgm:t>
        <a:bodyPr/>
        <a:lstStyle/>
        <a:p>
          <a:endParaRPr lang="es-DO"/>
        </a:p>
      </dgm:t>
    </dgm:pt>
    <dgm:pt modelId="{22BF8C8D-9D58-4F33-8CDF-FA2606375DBF}" type="sibTrans" cxnId="{4FD70CC2-62CB-4969-8453-1E7D8B8968B3}">
      <dgm:prSet/>
      <dgm:spPr/>
      <dgm:t>
        <a:bodyPr/>
        <a:lstStyle/>
        <a:p>
          <a:endParaRPr lang="es-DO"/>
        </a:p>
      </dgm:t>
    </dgm:pt>
    <dgm:pt modelId="{80D01FF6-1542-4C5E-BFC6-77263EBA998A}">
      <dgm:prSet phldrT="[Texto]"/>
      <dgm:spPr/>
      <dgm:t>
        <a:bodyPr/>
        <a:lstStyle/>
        <a:p>
          <a:r>
            <a:rPr lang="es-DO" dirty="0" smtClean="0"/>
            <a:t>Educación</a:t>
          </a:r>
          <a:endParaRPr lang="es-DO" dirty="0"/>
        </a:p>
      </dgm:t>
    </dgm:pt>
    <dgm:pt modelId="{D6877A8E-A468-4AD1-8628-3FD1BCD9C5B3}" type="parTrans" cxnId="{B4E22DF6-4D37-4B46-B19E-0CAC7CE2A01A}">
      <dgm:prSet/>
      <dgm:spPr/>
      <dgm:t>
        <a:bodyPr/>
        <a:lstStyle/>
        <a:p>
          <a:endParaRPr lang="es-DO"/>
        </a:p>
      </dgm:t>
    </dgm:pt>
    <dgm:pt modelId="{7CD06BD2-E745-4F0D-A12F-A48FA2B7316C}" type="sibTrans" cxnId="{B4E22DF6-4D37-4B46-B19E-0CAC7CE2A01A}">
      <dgm:prSet/>
      <dgm:spPr/>
      <dgm:t>
        <a:bodyPr/>
        <a:lstStyle/>
        <a:p>
          <a:endParaRPr lang="es-DO"/>
        </a:p>
      </dgm:t>
    </dgm:pt>
    <dgm:pt modelId="{9123ED71-0706-4113-8ADF-E84414FFE757}">
      <dgm:prSet phldrT="[Texto]"/>
      <dgm:spPr/>
      <dgm:t>
        <a:bodyPr/>
        <a:lstStyle/>
        <a:p>
          <a:r>
            <a:rPr lang="es-DO" dirty="0" smtClean="0"/>
            <a:t>Gerentes</a:t>
          </a:r>
          <a:endParaRPr lang="es-DO" dirty="0"/>
        </a:p>
      </dgm:t>
    </dgm:pt>
    <dgm:pt modelId="{4A8B849D-3035-4132-96FA-A6FA4A903EC0}" type="parTrans" cxnId="{3E6AAED6-7277-404B-8460-A5EE2F57B2AD}">
      <dgm:prSet/>
      <dgm:spPr/>
      <dgm:t>
        <a:bodyPr/>
        <a:lstStyle/>
        <a:p>
          <a:endParaRPr lang="es-DO"/>
        </a:p>
      </dgm:t>
    </dgm:pt>
    <dgm:pt modelId="{5CEB3ABA-2FF1-4A44-B2A7-CD92B2293628}" type="sibTrans" cxnId="{3E6AAED6-7277-404B-8460-A5EE2F57B2AD}">
      <dgm:prSet/>
      <dgm:spPr/>
      <dgm:t>
        <a:bodyPr/>
        <a:lstStyle/>
        <a:p>
          <a:endParaRPr lang="es-DO"/>
        </a:p>
      </dgm:t>
    </dgm:pt>
    <dgm:pt modelId="{E3CF15B1-09AE-43A8-99D2-853B53490E39}" type="pres">
      <dgm:prSet presAssocID="{224EC766-6637-4EA6-A682-3E0099AD6A21}" presName="Name0" presStyleCnt="0">
        <dgm:presLayoutVars>
          <dgm:dir/>
        </dgm:presLayoutVars>
      </dgm:prSet>
      <dgm:spPr/>
    </dgm:pt>
    <dgm:pt modelId="{65C4FB08-29C7-4B83-86B5-16B2CB6FFEB3}" type="pres">
      <dgm:prSet presAssocID="{8E88CD78-8DA7-41AD-A151-63F794ADB290}" presName="noChildren" presStyleCnt="0"/>
      <dgm:spPr/>
    </dgm:pt>
    <dgm:pt modelId="{B6238400-1379-4922-AFA8-24DA56D958E5}" type="pres">
      <dgm:prSet presAssocID="{8E88CD78-8DA7-41AD-A151-63F794ADB290}" presName="gap" presStyleCnt="0"/>
      <dgm:spPr/>
    </dgm:pt>
    <dgm:pt modelId="{773E0427-13EB-4428-96E9-2176A1C635B5}" type="pres">
      <dgm:prSet presAssocID="{8E88CD78-8DA7-41AD-A151-63F794ADB290}" presName="medCircle2" presStyleLbl="vennNode1" presStyleIdx="0" presStyleCnt="3"/>
      <dgm:spPr/>
      <dgm:t>
        <a:bodyPr/>
        <a:lstStyle/>
        <a:p>
          <a:endParaRPr lang="es-DO"/>
        </a:p>
      </dgm:t>
    </dgm:pt>
    <dgm:pt modelId="{6CD4B87F-FB28-4882-BABE-5326BB855EFB}" type="pres">
      <dgm:prSet presAssocID="{8E88CD78-8DA7-41AD-A151-63F794ADB290}" presName="txLvlOnly1" presStyleLbl="revTx" presStyleIdx="0" presStyleCnt="3"/>
      <dgm:spPr/>
      <dgm:t>
        <a:bodyPr/>
        <a:lstStyle/>
        <a:p>
          <a:endParaRPr lang="es-DO"/>
        </a:p>
      </dgm:t>
    </dgm:pt>
    <dgm:pt modelId="{CFD6929D-60F8-49B4-BCC6-598EAA3C8807}" type="pres">
      <dgm:prSet presAssocID="{80D01FF6-1542-4C5E-BFC6-77263EBA998A}" presName="noChildren" presStyleCnt="0"/>
      <dgm:spPr/>
    </dgm:pt>
    <dgm:pt modelId="{E8ADF3CD-2A19-452D-8A63-877B08B6F2CD}" type="pres">
      <dgm:prSet presAssocID="{80D01FF6-1542-4C5E-BFC6-77263EBA998A}" presName="gap" presStyleCnt="0"/>
      <dgm:spPr/>
    </dgm:pt>
    <dgm:pt modelId="{5F80EB9C-80DC-4279-B952-54E5AA9341E3}" type="pres">
      <dgm:prSet presAssocID="{80D01FF6-1542-4C5E-BFC6-77263EBA998A}" presName="medCircle2" presStyleLbl="vennNode1" presStyleIdx="1" presStyleCnt="3"/>
      <dgm:spPr/>
    </dgm:pt>
    <dgm:pt modelId="{608E2B22-C668-4A2D-815F-93B2606C9082}" type="pres">
      <dgm:prSet presAssocID="{80D01FF6-1542-4C5E-BFC6-77263EBA998A}" presName="txLvlOnly1" presStyleLbl="revTx" presStyleIdx="1" presStyleCnt="3"/>
      <dgm:spPr/>
      <dgm:t>
        <a:bodyPr/>
        <a:lstStyle/>
        <a:p>
          <a:endParaRPr lang="es-DO"/>
        </a:p>
      </dgm:t>
    </dgm:pt>
    <dgm:pt modelId="{344BF62C-E66C-478F-B4D3-542B64A0ED13}" type="pres">
      <dgm:prSet presAssocID="{9123ED71-0706-4113-8ADF-E84414FFE757}" presName="noChildren" presStyleCnt="0"/>
      <dgm:spPr/>
    </dgm:pt>
    <dgm:pt modelId="{1217016E-191A-4266-97D6-2A87E73F68E3}" type="pres">
      <dgm:prSet presAssocID="{9123ED71-0706-4113-8ADF-E84414FFE757}" presName="gap" presStyleCnt="0"/>
      <dgm:spPr/>
    </dgm:pt>
    <dgm:pt modelId="{9E47F678-82D5-405B-BDD7-D312FCBAA4E6}" type="pres">
      <dgm:prSet presAssocID="{9123ED71-0706-4113-8ADF-E84414FFE757}" presName="medCircle2" presStyleLbl="vennNode1" presStyleIdx="2" presStyleCnt="3"/>
      <dgm:spPr/>
    </dgm:pt>
    <dgm:pt modelId="{8A9B21A3-89BA-444F-A8B8-856A61CC2DEB}" type="pres">
      <dgm:prSet presAssocID="{9123ED71-0706-4113-8ADF-E84414FFE757}" presName="txLvlOnly1" presStyleLbl="revTx" presStyleIdx="2" presStyleCnt="3"/>
      <dgm:spPr/>
      <dgm:t>
        <a:bodyPr/>
        <a:lstStyle/>
        <a:p>
          <a:endParaRPr lang="es-DO"/>
        </a:p>
      </dgm:t>
    </dgm:pt>
  </dgm:ptLst>
  <dgm:cxnLst>
    <dgm:cxn modelId="{BC089D9E-CFFC-4C95-83C9-D5318EDEF47E}" type="presOf" srcId="{8E88CD78-8DA7-41AD-A151-63F794ADB290}" destId="{6CD4B87F-FB28-4882-BABE-5326BB855EFB}" srcOrd="0" destOrd="0" presId="urn:microsoft.com/office/officeart/2008/layout/VerticalCircleList"/>
    <dgm:cxn modelId="{B4E22DF6-4D37-4B46-B19E-0CAC7CE2A01A}" srcId="{224EC766-6637-4EA6-A682-3E0099AD6A21}" destId="{80D01FF6-1542-4C5E-BFC6-77263EBA998A}" srcOrd="1" destOrd="0" parTransId="{D6877A8E-A468-4AD1-8628-3FD1BCD9C5B3}" sibTransId="{7CD06BD2-E745-4F0D-A12F-A48FA2B7316C}"/>
    <dgm:cxn modelId="{3E6AAED6-7277-404B-8460-A5EE2F57B2AD}" srcId="{224EC766-6637-4EA6-A682-3E0099AD6A21}" destId="{9123ED71-0706-4113-8ADF-E84414FFE757}" srcOrd="2" destOrd="0" parTransId="{4A8B849D-3035-4132-96FA-A6FA4A903EC0}" sibTransId="{5CEB3ABA-2FF1-4A44-B2A7-CD92B2293628}"/>
    <dgm:cxn modelId="{4FD70CC2-62CB-4969-8453-1E7D8B8968B3}" srcId="{224EC766-6637-4EA6-A682-3E0099AD6A21}" destId="{8E88CD78-8DA7-41AD-A151-63F794ADB290}" srcOrd="0" destOrd="0" parTransId="{68A13305-869A-4563-A434-25EA8B952518}" sibTransId="{22BF8C8D-9D58-4F33-8CDF-FA2606375DBF}"/>
    <dgm:cxn modelId="{ED869666-3A9B-4151-AAEF-0FD6AEF79647}" type="presOf" srcId="{9123ED71-0706-4113-8ADF-E84414FFE757}" destId="{8A9B21A3-89BA-444F-A8B8-856A61CC2DEB}" srcOrd="0" destOrd="0" presId="urn:microsoft.com/office/officeart/2008/layout/VerticalCircleList"/>
    <dgm:cxn modelId="{6B2D0A80-D22A-4BB9-B919-867BD41C6790}" type="presOf" srcId="{80D01FF6-1542-4C5E-BFC6-77263EBA998A}" destId="{608E2B22-C668-4A2D-815F-93B2606C9082}" srcOrd="0" destOrd="0" presId="urn:microsoft.com/office/officeart/2008/layout/VerticalCircleList"/>
    <dgm:cxn modelId="{9AFDC661-EB22-401A-A046-C49A3CE81836}" type="presOf" srcId="{224EC766-6637-4EA6-A682-3E0099AD6A21}" destId="{E3CF15B1-09AE-43A8-99D2-853B53490E39}" srcOrd="0" destOrd="0" presId="urn:microsoft.com/office/officeart/2008/layout/VerticalCircleList"/>
    <dgm:cxn modelId="{A7F79BF9-30AC-4E68-89B2-9C41CEF10C8C}" type="presParOf" srcId="{E3CF15B1-09AE-43A8-99D2-853B53490E39}" destId="{65C4FB08-29C7-4B83-86B5-16B2CB6FFEB3}" srcOrd="0" destOrd="0" presId="urn:microsoft.com/office/officeart/2008/layout/VerticalCircleList"/>
    <dgm:cxn modelId="{A059D04F-5B13-4371-896B-5EFCBE300267}" type="presParOf" srcId="{65C4FB08-29C7-4B83-86B5-16B2CB6FFEB3}" destId="{B6238400-1379-4922-AFA8-24DA56D958E5}" srcOrd="0" destOrd="0" presId="urn:microsoft.com/office/officeart/2008/layout/VerticalCircleList"/>
    <dgm:cxn modelId="{0BFEFC13-ECBE-4D33-87F7-F9AF20035419}" type="presParOf" srcId="{65C4FB08-29C7-4B83-86B5-16B2CB6FFEB3}" destId="{773E0427-13EB-4428-96E9-2176A1C635B5}" srcOrd="1" destOrd="0" presId="urn:microsoft.com/office/officeart/2008/layout/VerticalCircleList"/>
    <dgm:cxn modelId="{8FC51111-4E75-4636-AE7F-5FE5FD8DCC4B}" type="presParOf" srcId="{65C4FB08-29C7-4B83-86B5-16B2CB6FFEB3}" destId="{6CD4B87F-FB28-4882-BABE-5326BB855EFB}" srcOrd="2" destOrd="0" presId="urn:microsoft.com/office/officeart/2008/layout/VerticalCircleList"/>
    <dgm:cxn modelId="{D4D13E1B-05FC-4E67-8DFB-3A04FBFFBB99}" type="presParOf" srcId="{E3CF15B1-09AE-43A8-99D2-853B53490E39}" destId="{CFD6929D-60F8-49B4-BCC6-598EAA3C8807}" srcOrd="1" destOrd="0" presId="urn:microsoft.com/office/officeart/2008/layout/VerticalCircleList"/>
    <dgm:cxn modelId="{B1810625-6315-41F4-934C-03CEDD4CB581}" type="presParOf" srcId="{CFD6929D-60F8-49B4-BCC6-598EAA3C8807}" destId="{E8ADF3CD-2A19-452D-8A63-877B08B6F2CD}" srcOrd="0" destOrd="0" presId="urn:microsoft.com/office/officeart/2008/layout/VerticalCircleList"/>
    <dgm:cxn modelId="{CBBCECDA-D897-478A-8415-AC48447D87E2}" type="presParOf" srcId="{CFD6929D-60F8-49B4-BCC6-598EAA3C8807}" destId="{5F80EB9C-80DC-4279-B952-54E5AA9341E3}" srcOrd="1" destOrd="0" presId="urn:microsoft.com/office/officeart/2008/layout/VerticalCircleList"/>
    <dgm:cxn modelId="{0B147DFD-58DA-46AB-991A-47ED83CA657E}" type="presParOf" srcId="{CFD6929D-60F8-49B4-BCC6-598EAA3C8807}" destId="{608E2B22-C668-4A2D-815F-93B2606C9082}" srcOrd="2" destOrd="0" presId="urn:microsoft.com/office/officeart/2008/layout/VerticalCircleList"/>
    <dgm:cxn modelId="{79C97778-364D-41D3-ACF9-9B64282354D2}" type="presParOf" srcId="{E3CF15B1-09AE-43A8-99D2-853B53490E39}" destId="{344BF62C-E66C-478F-B4D3-542B64A0ED13}" srcOrd="2" destOrd="0" presId="urn:microsoft.com/office/officeart/2008/layout/VerticalCircleList"/>
    <dgm:cxn modelId="{3CDDF7F8-7398-4752-AF88-4BF5C44CC2CB}" type="presParOf" srcId="{344BF62C-E66C-478F-B4D3-542B64A0ED13}" destId="{1217016E-191A-4266-97D6-2A87E73F68E3}" srcOrd="0" destOrd="0" presId="urn:microsoft.com/office/officeart/2008/layout/VerticalCircleList"/>
    <dgm:cxn modelId="{3EF91800-2A81-4E46-8C3A-B2CA9C44AA28}" type="presParOf" srcId="{344BF62C-E66C-478F-B4D3-542B64A0ED13}" destId="{9E47F678-82D5-405B-BDD7-D312FCBAA4E6}" srcOrd="1" destOrd="0" presId="urn:microsoft.com/office/officeart/2008/layout/VerticalCircleList"/>
    <dgm:cxn modelId="{F23B1D6A-B0A7-4A44-B994-ECEDDB2C9B51}" type="presParOf" srcId="{344BF62C-E66C-478F-B4D3-542B64A0ED13}" destId="{8A9B21A3-89BA-444F-A8B8-856A61CC2DE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A5E401-DB86-41DB-9008-8BC4D90FF714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DO"/>
        </a:p>
      </dgm:t>
    </dgm:pt>
    <dgm:pt modelId="{22C59AFD-B4C6-4BC0-A759-7707E40AF00F}">
      <dgm:prSet phldrT="[Texto]"/>
      <dgm:spPr/>
      <dgm:t>
        <a:bodyPr/>
        <a:lstStyle/>
        <a:p>
          <a:r>
            <a:rPr lang="es-DO" b="1" dirty="0" smtClean="0"/>
            <a:t>Compras y aprovisionamiento</a:t>
          </a:r>
          <a:endParaRPr lang="es-DO" b="1" dirty="0"/>
        </a:p>
      </dgm:t>
    </dgm:pt>
    <dgm:pt modelId="{497C8F27-BB2A-4DA7-8763-5D504DE9F21D}" type="parTrans" cxnId="{C8951B08-32DD-44C0-A8E2-E92E44162A42}">
      <dgm:prSet/>
      <dgm:spPr/>
      <dgm:t>
        <a:bodyPr/>
        <a:lstStyle/>
        <a:p>
          <a:endParaRPr lang="es-DO"/>
        </a:p>
      </dgm:t>
    </dgm:pt>
    <dgm:pt modelId="{9B8E5A43-0491-4D1A-AC07-6122466A8F43}" type="sibTrans" cxnId="{C8951B08-32DD-44C0-A8E2-E92E44162A42}">
      <dgm:prSet/>
      <dgm:spPr/>
      <dgm:t>
        <a:bodyPr/>
        <a:lstStyle/>
        <a:p>
          <a:endParaRPr lang="es-DO"/>
        </a:p>
      </dgm:t>
    </dgm:pt>
    <dgm:pt modelId="{9CC15CB4-A56C-4971-AC96-5CD3F6B10827}">
      <dgm:prSet phldrT="[Texto]" custT="1"/>
      <dgm:spPr/>
      <dgm:t>
        <a:bodyPr/>
        <a:lstStyle/>
        <a:p>
          <a:r>
            <a:rPr lang="es-DO" sz="1400" dirty="0" smtClean="0"/>
            <a:t>Levantamiento de </a:t>
          </a:r>
          <a:r>
            <a:rPr lang="es-DO" sz="1400" dirty="0" err="1" smtClean="0"/>
            <a:t>info</a:t>
          </a:r>
          <a:r>
            <a:rPr lang="es-DO" sz="1400" dirty="0" smtClean="0"/>
            <a:t>  y análisis de datos </a:t>
          </a:r>
          <a:r>
            <a:rPr lang="es-DO" sz="1600" dirty="0" smtClean="0"/>
            <a:t>volúmenes</a:t>
          </a:r>
          <a:r>
            <a:rPr lang="es-DO" sz="1400" dirty="0" smtClean="0"/>
            <a:t> de compra y demanda actual</a:t>
          </a:r>
          <a:endParaRPr lang="es-DO" sz="1400" dirty="0"/>
        </a:p>
      </dgm:t>
    </dgm:pt>
    <dgm:pt modelId="{039099D1-FA8B-494D-8219-1F94B8D16917}" type="parTrans" cxnId="{1C5E0E5E-9B79-40C3-9117-761036020C7C}">
      <dgm:prSet/>
      <dgm:spPr/>
      <dgm:t>
        <a:bodyPr/>
        <a:lstStyle/>
        <a:p>
          <a:endParaRPr lang="es-DO"/>
        </a:p>
      </dgm:t>
    </dgm:pt>
    <dgm:pt modelId="{C59BA9B7-E8D2-43C3-888F-72249609E478}" type="sibTrans" cxnId="{1C5E0E5E-9B79-40C3-9117-761036020C7C}">
      <dgm:prSet/>
      <dgm:spPr/>
      <dgm:t>
        <a:bodyPr/>
        <a:lstStyle/>
        <a:p>
          <a:endParaRPr lang="es-DO"/>
        </a:p>
      </dgm:t>
    </dgm:pt>
    <dgm:pt modelId="{56E6680B-3F6A-4A89-A6E3-609A92B328FF}">
      <dgm:prSet phldrT="[Texto]" custT="1"/>
      <dgm:spPr/>
      <dgm:t>
        <a:bodyPr/>
        <a:lstStyle/>
        <a:p>
          <a:r>
            <a:rPr lang="es-DO" sz="1400" dirty="0" smtClean="0"/>
            <a:t>Licitaciones para compra de materiales </a:t>
          </a:r>
          <a:endParaRPr lang="es-DO" sz="2400" dirty="0"/>
        </a:p>
      </dgm:t>
    </dgm:pt>
    <dgm:pt modelId="{988A1398-BC0D-4DEC-B1A7-D3005AFB050E}" type="parTrans" cxnId="{81B2D7DD-ABE9-4238-AB52-6E6DD68A1535}">
      <dgm:prSet/>
      <dgm:spPr/>
      <dgm:t>
        <a:bodyPr/>
        <a:lstStyle/>
        <a:p>
          <a:endParaRPr lang="es-DO"/>
        </a:p>
      </dgm:t>
    </dgm:pt>
    <dgm:pt modelId="{4ABACB15-A827-4A0B-9010-E19DDDDE3E46}" type="sibTrans" cxnId="{81B2D7DD-ABE9-4238-AB52-6E6DD68A1535}">
      <dgm:prSet/>
      <dgm:spPr/>
      <dgm:t>
        <a:bodyPr/>
        <a:lstStyle/>
        <a:p>
          <a:endParaRPr lang="es-DO"/>
        </a:p>
      </dgm:t>
    </dgm:pt>
    <dgm:pt modelId="{CD9261D5-CBC8-483C-BFAF-610204FA55C6}">
      <dgm:prSet phldrT="[Texto]"/>
      <dgm:spPr/>
      <dgm:t>
        <a:bodyPr/>
        <a:lstStyle/>
        <a:p>
          <a:r>
            <a:rPr lang="es-DO" b="1" dirty="0" smtClean="0"/>
            <a:t>Socialización de  Nuevas Tecnologías y procesos </a:t>
          </a:r>
          <a:endParaRPr lang="es-DO" b="1" dirty="0"/>
        </a:p>
      </dgm:t>
    </dgm:pt>
    <dgm:pt modelId="{22AA6175-3764-41E5-8176-5713F93EA001}" type="parTrans" cxnId="{1C97F46D-4309-42FB-93BA-2D0AD07CA62B}">
      <dgm:prSet/>
      <dgm:spPr/>
      <dgm:t>
        <a:bodyPr/>
        <a:lstStyle/>
        <a:p>
          <a:endParaRPr lang="es-DO"/>
        </a:p>
      </dgm:t>
    </dgm:pt>
    <dgm:pt modelId="{3052C4E7-6321-4219-92D0-C594A7E37231}" type="sibTrans" cxnId="{1C97F46D-4309-42FB-93BA-2D0AD07CA62B}">
      <dgm:prSet/>
      <dgm:spPr/>
      <dgm:t>
        <a:bodyPr/>
        <a:lstStyle/>
        <a:p>
          <a:endParaRPr lang="es-DO"/>
        </a:p>
      </dgm:t>
    </dgm:pt>
    <dgm:pt modelId="{7D939073-7B2A-418E-8690-89B29458E6E7}">
      <dgm:prSet phldrT="[Texto]"/>
      <dgm:spPr/>
      <dgm:t>
        <a:bodyPr/>
        <a:lstStyle/>
        <a:p>
          <a:r>
            <a:rPr lang="es-DO" sz="1400" dirty="0" smtClean="0"/>
            <a:t>Presentación de potenciales proveedores (oferta disponible)</a:t>
          </a:r>
          <a:endParaRPr lang="es-DO" sz="1400" dirty="0"/>
        </a:p>
      </dgm:t>
    </dgm:pt>
    <dgm:pt modelId="{1F774864-792E-43D2-B915-CB6018B31F01}" type="parTrans" cxnId="{DAD8AA96-E272-48B4-9D0C-8F525201FAE5}">
      <dgm:prSet/>
      <dgm:spPr/>
      <dgm:t>
        <a:bodyPr/>
        <a:lstStyle/>
        <a:p>
          <a:endParaRPr lang="es-DO"/>
        </a:p>
      </dgm:t>
    </dgm:pt>
    <dgm:pt modelId="{5B8408B3-3908-41A0-B73A-AD5CDBFD4ACC}" type="sibTrans" cxnId="{DAD8AA96-E272-48B4-9D0C-8F525201FAE5}">
      <dgm:prSet/>
      <dgm:spPr/>
      <dgm:t>
        <a:bodyPr/>
        <a:lstStyle/>
        <a:p>
          <a:endParaRPr lang="es-DO"/>
        </a:p>
      </dgm:t>
    </dgm:pt>
    <dgm:pt modelId="{91C6D917-2AB9-4502-A7EF-050788414BBA}">
      <dgm:prSet phldrT="[Texto]" custT="1"/>
      <dgm:spPr/>
      <dgm:t>
        <a:bodyPr/>
        <a:lstStyle/>
        <a:p>
          <a:r>
            <a:rPr lang="es-DO" sz="1600" dirty="0" smtClean="0"/>
            <a:t>Buenas practicas </a:t>
          </a:r>
          <a:endParaRPr lang="es-DO" sz="1600" dirty="0"/>
        </a:p>
      </dgm:t>
    </dgm:pt>
    <dgm:pt modelId="{1363A538-DFB9-40FB-9562-0C51B658FEF0}" type="parTrans" cxnId="{38CC28FF-6109-4EAC-8584-625529605E6D}">
      <dgm:prSet/>
      <dgm:spPr/>
      <dgm:t>
        <a:bodyPr/>
        <a:lstStyle/>
        <a:p>
          <a:endParaRPr lang="es-DO"/>
        </a:p>
      </dgm:t>
    </dgm:pt>
    <dgm:pt modelId="{FB20292D-1928-4D62-91A2-F9488479DAF5}" type="sibTrans" cxnId="{38CC28FF-6109-4EAC-8584-625529605E6D}">
      <dgm:prSet/>
      <dgm:spPr/>
      <dgm:t>
        <a:bodyPr/>
        <a:lstStyle/>
        <a:p>
          <a:endParaRPr lang="es-DO"/>
        </a:p>
      </dgm:t>
    </dgm:pt>
    <dgm:pt modelId="{C44735E3-8281-455F-89AF-A6BC8B0558EE}">
      <dgm:prSet phldrT="[Texto]" custT="1"/>
      <dgm:spPr/>
      <dgm:t>
        <a:bodyPr/>
        <a:lstStyle/>
        <a:p>
          <a:r>
            <a:rPr lang="es-DO" sz="1600" dirty="0" smtClean="0"/>
            <a:t>Espacios disponibles en planta</a:t>
          </a:r>
          <a:endParaRPr lang="es-DO" sz="1600" dirty="0"/>
        </a:p>
      </dgm:t>
    </dgm:pt>
    <dgm:pt modelId="{4FDE357D-F945-4BE0-88AA-7E6408695B86}" type="parTrans" cxnId="{2A8A0B26-2E6A-4D82-B3A5-861883ADE9B3}">
      <dgm:prSet/>
      <dgm:spPr/>
      <dgm:t>
        <a:bodyPr/>
        <a:lstStyle/>
        <a:p>
          <a:endParaRPr lang="es-DO"/>
        </a:p>
      </dgm:t>
    </dgm:pt>
    <dgm:pt modelId="{D8EFB772-7A0F-4497-9CE0-9CDF2F90A204}" type="sibTrans" cxnId="{2A8A0B26-2E6A-4D82-B3A5-861883ADE9B3}">
      <dgm:prSet/>
      <dgm:spPr/>
      <dgm:t>
        <a:bodyPr/>
        <a:lstStyle/>
        <a:p>
          <a:endParaRPr lang="es-DO"/>
        </a:p>
      </dgm:t>
    </dgm:pt>
    <dgm:pt modelId="{D4055F90-4B9F-4561-BAC5-5EB215F8C302}">
      <dgm:prSet phldrT="[Texto]" custT="1"/>
      <dgm:spPr/>
      <dgm:t>
        <a:bodyPr/>
        <a:lstStyle/>
        <a:p>
          <a:r>
            <a:rPr lang="es-DO" sz="1600" dirty="0" smtClean="0"/>
            <a:t>Casos de éxito</a:t>
          </a:r>
          <a:endParaRPr lang="es-DO" sz="1600" dirty="0"/>
        </a:p>
      </dgm:t>
    </dgm:pt>
    <dgm:pt modelId="{73A5107B-8627-4D66-AFB7-4E57D7FB6891}" type="parTrans" cxnId="{00A5F868-5071-4FB0-AEC7-D5A116BE8ACF}">
      <dgm:prSet/>
      <dgm:spPr/>
      <dgm:t>
        <a:bodyPr/>
        <a:lstStyle/>
        <a:p>
          <a:endParaRPr lang="es-DO"/>
        </a:p>
      </dgm:t>
    </dgm:pt>
    <dgm:pt modelId="{8B1A02BC-B210-487C-A7C7-AC6569CF84CC}" type="sibTrans" cxnId="{00A5F868-5071-4FB0-AEC7-D5A116BE8ACF}">
      <dgm:prSet/>
      <dgm:spPr/>
      <dgm:t>
        <a:bodyPr/>
        <a:lstStyle/>
        <a:p>
          <a:endParaRPr lang="es-DO"/>
        </a:p>
      </dgm:t>
    </dgm:pt>
    <dgm:pt modelId="{E1FFA816-A8AA-4809-B0BE-0D4DEAF31204}">
      <dgm:prSet phldrT="[Texto]"/>
      <dgm:spPr/>
      <dgm:t>
        <a:bodyPr/>
        <a:lstStyle/>
        <a:p>
          <a:r>
            <a:rPr lang="es-DO" sz="1400" dirty="0" smtClean="0"/>
            <a:t>B2B y Negociaciones</a:t>
          </a:r>
          <a:endParaRPr lang="es-DO" sz="1400" dirty="0"/>
        </a:p>
      </dgm:t>
    </dgm:pt>
    <dgm:pt modelId="{596CE472-297C-4646-BA29-7F08C2C5CA53}" type="parTrans" cxnId="{3BD7291F-6FA8-4A79-90CB-A4DED1C8A5C2}">
      <dgm:prSet/>
      <dgm:spPr/>
      <dgm:t>
        <a:bodyPr/>
        <a:lstStyle/>
        <a:p>
          <a:endParaRPr lang="es-DO"/>
        </a:p>
      </dgm:t>
    </dgm:pt>
    <dgm:pt modelId="{2FCB1157-A5C7-4EFF-8F04-EFD465C3E8F1}" type="sibTrans" cxnId="{3BD7291F-6FA8-4A79-90CB-A4DED1C8A5C2}">
      <dgm:prSet/>
      <dgm:spPr/>
      <dgm:t>
        <a:bodyPr/>
        <a:lstStyle/>
        <a:p>
          <a:endParaRPr lang="es-DO"/>
        </a:p>
      </dgm:t>
    </dgm:pt>
    <dgm:pt modelId="{EAC50FEB-0A10-4D7F-867D-AD9513D5291A}" type="pres">
      <dgm:prSet presAssocID="{52A5E401-DB86-41DB-9008-8BC4D90FF71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DO"/>
        </a:p>
      </dgm:t>
    </dgm:pt>
    <dgm:pt modelId="{C07C46AE-0296-4E52-82FA-871A61884196}" type="pres">
      <dgm:prSet presAssocID="{22C59AFD-B4C6-4BC0-A759-7707E40AF00F}" presName="Accent1" presStyleCnt="0"/>
      <dgm:spPr/>
      <dgm:t>
        <a:bodyPr/>
        <a:lstStyle/>
        <a:p>
          <a:endParaRPr lang="es-DO"/>
        </a:p>
      </dgm:t>
    </dgm:pt>
    <dgm:pt modelId="{217AEA7B-08FF-4264-8B55-96355EF269B5}" type="pres">
      <dgm:prSet presAssocID="{22C59AFD-B4C6-4BC0-A759-7707E40AF00F}" presName="Accent" presStyleLbl="node1" presStyleIdx="0" presStyleCnt="2"/>
      <dgm:spPr/>
      <dgm:t>
        <a:bodyPr/>
        <a:lstStyle/>
        <a:p>
          <a:endParaRPr lang="es-DO"/>
        </a:p>
      </dgm:t>
    </dgm:pt>
    <dgm:pt modelId="{11A623A0-C66D-4ABE-B397-00FC6FBC5B2B}" type="pres">
      <dgm:prSet presAssocID="{22C59AFD-B4C6-4BC0-A759-7707E40AF00F}" presName="Child1" presStyleLbl="revTx" presStyleIdx="0" presStyleCnt="4" custScaleX="132133" custScaleY="123369" custLinFactNeighborX="22768" custLinFactNeighborY="1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77803308-AFCF-4B47-A461-EC607E8ECF88}" type="pres">
      <dgm:prSet presAssocID="{22C59AFD-B4C6-4BC0-A759-7707E40AF00F}" presName="Parent1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3ED626E2-E903-412C-9472-FF3AC4D690FC}" type="pres">
      <dgm:prSet presAssocID="{CD9261D5-CBC8-483C-BFAF-610204FA55C6}" presName="Accent2" presStyleCnt="0"/>
      <dgm:spPr/>
      <dgm:t>
        <a:bodyPr/>
        <a:lstStyle/>
        <a:p>
          <a:endParaRPr lang="es-DO"/>
        </a:p>
      </dgm:t>
    </dgm:pt>
    <dgm:pt modelId="{F5B53D99-5B18-4F21-AA1C-63F5E6F5948A}" type="pres">
      <dgm:prSet presAssocID="{CD9261D5-CBC8-483C-BFAF-610204FA55C6}" presName="Accent" presStyleLbl="node1" presStyleIdx="1" presStyleCnt="2"/>
      <dgm:spPr/>
      <dgm:t>
        <a:bodyPr/>
        <a:lstStyle/>
        <a:p>
          <a:endParaRPr lang="es-DO"/>
        </a:p>
      </dgm:t>
    </dgm:pt>
    <dgm:pt modelId="{EEA7327C-0345-436E-A1A5-8F315F155B8A}" type="pres">
      <dgm:prSet presAssocID="{CD9261D5-CBC8-483C-BFAF-610204FA55C6}" presName="Child2" presStyleLbl="revTx" presStyleIdx="2" presStyleCnt="4" custScaleX="151465" custScaleY="112979" custLinFactNeighborX="34797" custLinFactNeighborY="130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2A305990-AF63-43C1-9203-CDB82095EB63}" type="pres">
      <dgm:prSet presAssocID="{CD9261D5-CBC8-483C-BFAF-610204FA55C6}" presName="Parent2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DO"/>
        </a:p>
      </dgm:t>
    </dgm:pt>
  </dgm:ptLst>
  <dgm:cxnLst>
    <dgm:cxn modelId="{A84E504A-420E-4B23-AE2E-7AF70D568A28}" type="presOf" srcId="{D4055F90-4B9F-4561-BAC5-5EB215F8C302}" destId="{EEA7327C-0345-436E-A1A5-8F315F155B8A}" srcOrd="0" destOrd="2" presId="urn:microsoft.com/office/officeart/2009/layout/CircleArrowProcess"/>
    <dgm:cxn modelId="{1C97F46D-4309-42FB-93BA-2D0AD07CA62B}" srcId="{52A5E401-DB86-41DB-9008-8BC4D90FF714}" destId="{CD9261D5-CBC8-483C-BFAF-610204FA55C6}" srcOrd="1" destOrd="0" parTransId="{22AA6175-3764-41E5-8176-5713F93EA001}" sibTransId="{3052C4E7-6321-4219-92D0-C594A7E37231}"/>
    <dgm:cxn modelId="{1C5E0E5E-9B79-40C3-9117-761036020C7C}" srcId="{22C59AFD-B4C6-4BC0-A759-7707E40AF00F}" destId="{9CC15CB4-A56C-4971-AC96-5CD3F6B10827}" srcOrd="1" destOrd="0" parTransId="{039099D1-FA8B-494D-8219-1F94B8D16917}" sibTransId="{C59BA9B7-E8D2-43C3-888F-72249609E478}"/>
    <dgm:cxn modelId="{DAD8AA96-E272-48B4-9D0C-8F525201FAE5}" srcId="{22C59AFD-B4C6-4BC0-A759-7707E40AF00F}" destId="{7D939073-7B2A-418E-8690-89B29458E6E7}" srcOrd="0" destOrd="0" parTransId="{1F774864-792E-43D2-B915-CB6018B31F01}" sibTransId="{5B8408B3-3908-41A0-B73A-AD5CDBFD4ACC}"/>
    <dgm:cxn modelId="{98C158C7-9FC9-4048-85ED-BC839D6388FD}" type="presOf" srcId="{7D939073-7B2A-418E-8690-89B29458E6E7}" destId="{11A623A0-C66D-4ABE-B397-00FC6FBC5B2B}" srcOrd="0" destOrd="0" presId="urn:microsoft.com/office/officeart/2009/layout/CircleArrowProcess"/>
    <dgm:cxn modelId="{00A5F868-5071-4FB0-AEC7-D5A116BE8ACF}" srcId="{CD9261D5-CBC8-483C-BFAF-610204FA55C6}" destId="{D4055F90-4B9F-4561-BAC5-5EB215F8C302}" srcOrd="2" destOrd="0" parTransId="{73A5107B-8627-4D66-AFB7-4E57D7FB6891}" sibTransId="{8B1A02BC-B210-487C-A7C7-AC6569CF84CC}"/>
    <dgm:cxn modelId="{05C8D79A-8552-4A1F-B721-8969C96F7B24}" type="presOf" srcId="{E1FFA816-A8AA-4809-B0BE-0D4DEAF31204}" destId="{11A623A0-C66D-4ABE-B397-00FC6FBC5B2B}" srcOrd="0" destOrd="3" presId="urn:microsoft.com/office/officeart/2009/layout/CircleArrowProcess"/>
    <dgm:cxn modelId="{2A8A0B26-2E6A-4D82-B3A5-861883ADE9B3}" srcId="{CD9261D5-CBC8-483C-BFAF-610204FA55C6}" destId="{C44735E3-8281-455F-89AF-A6BC8B0558EE}" srcOrd="1" destOrd="0" parTransId="{4FDE357D-F945-4BE0-88AA-7E6408695B86}" sibTransId="{D8EFB772-7A0F-4497-9CE0-9CDF2F90A204}"/>
    <dgm:cxn modelId="{B70A7C39-4923-4D77-93FD-8B0FE854886E}" type="presOf" srcId="{56E6680B-3F6A-4A89-A6E3-609A92B328FF}" destId="{11A623A0-C66D-4ABE-B397-00FC6FBC5B2B}" srcOrd="0" destOrd="2" presId="urn:microsoft.com/office/officeart/2009/layout/CircleArrowProcess"/>
    <dgm:cxn modelId="{4D723A52-164E-4CDD-B79F-EF21A359D958}" type="presOf" srcId="{C44735E3-8281-455F-89AF-A6BC8B0558EE}" destId="{EEA7327C-0345-436E-A1A5-8F315F155B8A}" srcOrd="0" destOrd="1" presId="urn:microsoft.com/office/officeart/2009/layout/CircleArrowProcess"/>
    <dgm:cxn modelId="{6405CA58-7535-456A-92C4-9BA2FC9EF5BF}" type="presOf" srcId="{52A5E401-DB86-41DB-9008-8BC4D90FF714}" destId="{EAC50FEB-0A10-4D7F-867D-AD9513D5291A}" srcOrd="0" destOrd="0" presId="urn:microsoft.com/office/officeart/2009/layout/CircleArrowProcess"/>
    <dgm:cxn modelId="{3568CC35-ABDD-4D66-AA77-5D8041DE3E25}" type="presOf" srcId="{9CC15CB4-A56C-4971-AC96-5CD3F6B10827}" destId="{11A623A0-C66D-4ABE-B397-00FC6FBC5B2B}" srcOrd="0" destOrd="1" presId="urn:microsoft.com/office/officeart/2009/layout/CircleArrowProcess"/>
    <dgm:cxn modelId="{C8951B08-32DD-44C0-A8E2-E92E44162A42}" srcId="{52A5E401-DB86-41DB-9008-8BC4D90FF714}" destId="{22C59AFD-B4C6-4BC0-A759-7707E40AF00F}" srcOrd="0" destOrd="0" parTransId="{497C8F27-BB2A-4DA7-8763-5D504DE9F21D}" sibTransId="{9B8E5A43-0491-4D1A-AC07-6122466A8F43}"/>
    <dgm:cxn modelId="{38CC28FF-6109-4EAC-8584-625529605E6D}" srcId="{CD9261D5-CBC8-483C-BFAF-610204FA55C6}" destId="{91C6D917-2AB9-4502-A7EF-050788414BBA}" srcOrd="0" destOrd="0" parTransId="{1363A538-DFB9-40FB-9562-0C51B658FEF0}" sibTransId="{FB20292D-1928-4D62-91A2-F9488479DAF5}"/>
    <dgm:cxn modelId="{81B2D7DD-ABE9-4238-AB52-6E6DD68A1535}" srcId="{22C59AFD-B4C6-4BC0-A759-7707E40AF00F}" destId="{56E6680B-3F6A-4A89-A6E3-609A92B328FF}" srcOrd="2" destOrd="0" parTransId="{988A1398-BC0D-4DEC-B1A7-D3005AFB050E}" sibTransId="{4ABACB15-A827-4A0B-9010-E19DDDDE3E46}"/>
    <dgm:cxn modelId="{CA34439C-C318-42CD-BF2E-4A9097EC5D04}" type="presOf" srcId="{91C6D917-2AB9-4502-A7EF-050788414BBA}" destId="{EEA7327C-0345-436E-A1A5-8F315F155B8A}" srcOrd="0" destOrd="0" presId="urn:microsoft.com/office/officeart/2009/layout/CircleArrowProcess"/>
    <dgm:cxn modelId="{D0F08E22-999E-42A7-B391-06250F699F05}" type="presOf" srcId="{22C59AFD-B4C6-4BC0-A759-7707E40AF00F}" destId="{77803308-AFCF-4B47-A461-EC607E8ECF88}" srcOrd="0" destOrd="0" presId="urn:microsoft.com/office/officeart/2009/layout/CircleArrowProcess"/>
    <dgm:cxn modelId="{20BB7DB5-D44F-4EF5-82B4-26871A295563}" type="presOf" srcId="{CD9261D5-CBC8-483C-BFAF-610204FA55C6}" destId="{2A305990-AF63-43C1-9203-CDB82095EB63}" srcOrd="0" destOrd="0" presId="urn:microsoft.com/office/officeart/2009/layout/CircleArrowProcess"/>
    <dgm:cxn modelId="{3BD7291F-6FA8-4A79-90CB-A4DED1C8A5C2}" srcId="{22C59AFD-B4C6-4BC0-A759-7707E40AF00F}" destId="{E1FFA816-A8AA-4809-B0BE-0D4DEAF31204}" srcOrd="3" destOrd="0" parTransId="{596CE472-297C-4646-BA29-7F08C2C5CA53}" sibTransId="{2FCB1157-A5C7-4EFF-8F04-EFD465C3E8F1}"/>
    <dgm:cxn modelId="{E25870FF-5C1C-464D-B209-D3C8CFD17E1E}" type="presParOf" srcId="{EAC50FEB-0A10-4D7F-867D-AD9513D5291A}" destId="{C07C46AE-0296-4E52-82FA-871A61884196}" srcOrd="0" destOrd="0" presId="urn:microsoft.com/office/officeart/2009/layout/CircleArrowProcess"/>
    <dgm:cxn modelId="{8857ABE8-AAFD-4AB3-B815-C5A3B437C3E9}" type="presParOf" srcId="{C07C46AE-0296-4E52-82FA-871A61884196}" destId="{217AEA7B-08FF-4264-8B55-96355EF269B5}" srcOrd="0" destOrd="0" presId="urn:microsoft.com/office/officeart/2009/layout/CircleArrowProcess"/>
    <dgm:cxn modelId="{D721A98E-9219-401F-8574-28D8FF378D26}" type="presParOf" srcId="{EAC50FEB-0A10-4D7F-867D-AD9513D5291A}" destId="{11A623A0-C66D-4ABE-B397-00FC6FBC5B2B}" srcOrd="1" destOrd="0" presId="urn:microsoft.com/office/officeart/2009/layout/CircleArrowProcess"/>
    <dgm:cxn modelId="{7548029E-55FF-475E-8223-EBDB15EDF5A4}" type="presParOf" srcId="{EAC50FEB-0A10-4D7F-867D-AD9513D5291A}" destId="{77803308-AFCF-4B47-A461-EC607E8ECF88}" srcOrd="2" destOrd="0" presId="urn:microsoft.com/office/officeart/2009/layout/CircleArrowProcess"/>
    <dgm:cxn modelId="{0C0BA72F-FE79-4C3A-9EAD-A0BC55BAC886}" type="presParOf" srcId="{EAC50FEB-0A10-4D7F-867D-AD9513D5291A}" destId="{3ED626E2-E903-412C-9472-FF3AC4D690FC}" srcOrd="3" destOrd="0" presId="urn:microsoft.com/office/officeart/2009/layout/CircleArrowProcess"/>
    <dgm:cxn modelId="{8069B289-BC56-4075-9F5A-20117DFD0B2C}" type="presParOf" srcId="{3ED626E2-E903-412C-9472-FF3AC4D690FC}" destId="{F5B53D99-5B18-4F21-AA1C-63F5E6F5948A}" srcOrd="0" destOrd="0" presId="urn:microsoft.com/office/officeart/2009/layout/CircleArrowProcess"/>
    <dgm:cxn modelId="{1E14C6DB-3A47-4A28-B761-C6A944D40099}" type="presParOf" srcId="{EAC50FEB-0A10-4D7F-867D-AD9513D5291A}" destId="{EEA7327C-0345-436E-A1A5-8F315F155B8A}" srcOrd="4" destOrd="0" presId="urn:microsoft.com/office/officeart/2009/layout/CircleArrowProcess"/>
    <dgm:cxn modelId="{6576BFC8-B9AB-46F5-85B5-C2B2A06921D4}" type="presParOf" srcId="{EAC50FEB-0A10-4D7F-867D-AD9513D5291A}" destId="{2A305990-AF63-43C1-9203-CDB82095EB6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B3CC6B-30F9-488C-81B6-B6DE5AAD0D41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</dgm:pt>
    <dgm:pt modelId="{9689CE6A-7AD0-4697-9C13-160B1742D41D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Medical device industry target needs</a:t>
          </a:r>
          <a:endParaRPr lang="en-US" sz="1800" b="1" dirty="0">
            <a:solidFill>
              <a:schemeClr val="tx1"/>
            </a:solidFill>
          </a:endParaRPr>
        </a:p>
      </dgm:t>
    </dgm:pt>
    <dgm:pt modelId="{739C1EDC-F61B-4132-85EC-A968FE83DFE6}" type="parTrans" cxnId="{220A28A9-353D-4C06-81B9-6BBA831C346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6E4D19-C051-4710-953B-A218296742BB}" type="sibTrans" cxnId="{220A28A9-353D-4C06-81B9-6BBA831C346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C9EC28-5CBF-4AA8-807B-F75DE472F6A8}">
      <dgm:prSet phldrT="[Text]" custT="1"/>
      <dgm:spPr>
        <a:solidFill>
          <a:srgbClr val="7030A0">
            <a:alpha val="40000"/>
          </a:srgbClr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GORD</a:t>
          </a:r>
        </a:p>
      </dgm:t>
    </dgm:pt>
    <dgm:pt modelId="{CB061A17-6462-4E8E-AC2F-F68151AFE40C}" type="parTrans" cxnId="{D2A43485-0CE2-47B7-BC35-9988B9951C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656F8A-282F-42C4-90DF-DCDFFD383F7E}" type="sibTrans" cxnId="{D2A43485-0CE2-47B7-BC35-9988B9951C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F7F147-0E73-481B-AFB1-2DB2C0270575}">
      <dgm:prSet phldrT="[Text]" custT="1"/>
      <dgm:spPr>
        <a:solidFill>
          <a:srgbClr val="FFFF00">
            <a:alpha val="57000"/>
          </a:srgbClr>
        </a:solidFill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/Universities/Technical Schools</a:t>
          </a:r>
          <a:endParaRPr lang="en-US" sz="1800" b="1" dirty="0">
            <a:solidFill>
              <a:schemeClr val="tx1"/>
            </a:solidFill>
          </a:endParaRPr>
        </a:p>
      </dgm:t>
    </dgm:pt>
    <dgm:pt modelId="{E107CF46-BC47-4D6C-B9B2-344A0B3F745C}" type="parTrans" cxnId="{80639776-271C-40C7-BB40-39EF1EC5E0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1DDE73-72A2-4CF4-910B-636348691D35}" type="sibTrans" cxnId="{80639776-271C-40C7-BB40-39EF1EC5E0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E2EAE0-F289-4BD0-ADA8-BE38BE0F8089}" type="pres">
      <dgm:prSet presAssocID="{ECB3CC6B-30F9-488C-81B6-B6DE5AAD0D41}" presName="compositeShape" presStyleCnt="0">
        <dgm:presLayoutVars>
          <dgm:chMax val="7"/>
          <dgm:dir/>
          <dgm:resizeHandles val="exact"/>
        </dgm:presLayoutVars>
      </dgm:prSet>
      <dgm:spPr/>
    </dgm:pt>
    <dgm:pt modelId="{24AD5208-47D1-4E80-986C-EBED9695FC1E}" type="pres">
      <dgm:prSet presAssocID="{9689CE6A-7AD0-4697-9C13-160B1742D41D}" presName="circ1" presStyleLbl="vennNode1" presStyleIdx="0" presStyleCnt="3" custLinFactNeighborX="-197" custLinFactNeighborY="1526"/>
      <dgm:spPr/>
      <dgm:t>
        <a:bodyPr/>
        <a:lstStyle/>
        <a:p>
          <a:endParaRPr lang="en-US"/>
        </a:p>
      </dgm:t>
    </dgm:pt>
    <dgm:pt modelId="{B46CF962-C0EE-4879-8C73-55A1895D41AE}" type="pres">
      <dgm:prSet presAssocID="{9689CE6A-7AD0-4697-9C13-160B1742D41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C5905-8F8A-44DA-8BE1-39719A96D6F0}" type="pres">
      <dgm:prSet presAssocID="{68C9EC28-5CBF-4AA8-807B-F75DE472F6A8}" presName="circ2" presStyleLbl="vennNode1" presStyleIdx="1" presStyleCnt="3"/>
      <dgm:spPr/>
      <dgm:t>
        <a:bodyPr/>
        <a:lstStyle/>
        <a:p>
          <a:endParaRPr lang="en-US"/>
        </a:p>
      </dgm:t>
    </dgm:pt>
    <dgm:pt modelId="{5AB2A8E4-9B36-49BC-BB17-B71028AA5872}" type="pres">
      <dgm:prSet presAssocID="{68C9EC28-5CBF-4AA8-807B-F75DE472F6A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3DA13-FEFE-4FE6-9721-CA39AA74D412}" type="pres">
      <dgm:prSet presAssocID="{C5F7F147-0E73-481B-AFB1-2DB2C0270575}" presName="circ3" presStyleLbl="vennNode1" presStyleIdx="2" presStyleCnt="3" custLinFactNeighborX="453" custLinFactNeighborY="1033"/>
      <dgm:spPr/>
      <dgm:t>
        <a:bodyPr/>
        <a:lstStyle/>
        <a:p>
          <a:endParaRPr lang="en-US"/>
        </a:p>
      </dgm:t>
    </dgm:pt>
    <dgm:pt modelId="{1553D2D8-86E6-46E8-8E5E-2E5EDAA022CD}" type="pres">
      <dgm:prSet presAssocID="{C5F7F147-0E73-481B-AFB1-2DB2C027057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0A28A9-353D-4C06-81B9-6BBA831C346B}" srcId="{ECB3CC6B-30F9-488C-81B6-B6DE5AAD0D41}" destId="{9689CE6A-7AD0-4697-9C13-160B1742D41D}" srcOrd="0" destOrd="0" parTransId="{739C1EDC-F61B-4132-85EC-A968FE83DFE6}" sibTransId="{296E4D19-C051-4710-953B-A218296742BB}"/>
    <dgm:cxn modelId="{D2A3FFCC-38E6-4F50-B3F2-EFDF3EFCE7A4}" type="presOf" srcId="{C5F7F147-0E73-481B-AFB1-2DB2C0270575}" destId="{1553D2D8-86E6-46E8-8E5E-2E5EDAA022CD}" srcOrd="1" destOrd="0" presId="urn:microsoft.com/office/officeart/2005/8/layout/venn1"/>
    <dgm:cxn modelId="{37A79F74-6A43-4485-B1CA-4F430EECFC71}" type="presOf" srcId="{C5F7F147-0E73-481B-AFB1-2DB2C0270575}" destId="{D7D3DA13-FEFE-4FE6-9721-CA39AA74D412}" srcOrd="0" destOrd="0" presId="urn:microsoft.com/office/officeart/2005/8/layout/venn1"/>
    <dgm:cxn modelId="{9AC16FEB-29E2-423D-8CF5-9D161FD9CBAF}" type="presOf" srcId="{68C9EC28-5CBF-4AA8-807B-F75DE472F6A8}" destId="{5AB2A8E4-9B36-49BC-BB17-B71028AA5872}" srcOrd="1" destOrd="0" presId="urn:microsoft.com/office/officeart/2005/8/layout/venn1"/>
    <dgm:cxn modelId="{2C65520A-6AAB-477D-910C-6CCF8C21DEBE}" type="presOf" srcId="{9689CE6A-7AD0-4697-9C13-160B1742D41D}" destId="{B46CF962-C0EE-4879-8C73-55A1895D41AE}" srcOrd="1" destOrd="0" presId="urn:microsoft.com/office/officeart/2005/8/layout/venn1"/>
    <dgm:cxn modelId="{80639776-271C-40C7-BB40-39EF1EC5E05C}" srcId="{ECB3CC6B-30F9-488C-81B6-B6DE5AAD0D41}" destId="{C5F7F147-0E73-481B-AFB1-2DB2C0270575}" srcOrd="2" destOrd="0" parTransId="{E107CF46-BC47-4D6C-B9B2-344A0B3F745C}" sibTransId="{811DDE73-72A2-4CF4-910B-636348691D35}"/>
    <dgm:cxn modelId="{BB532510-8167-4376-834F-242EACF00A41}" type="presOf" srcId="{ECB3CC6B-30F9-488C-81B6-B6DE5AAD0D41}" destId="{F9E2EAE0-F289-4BD0-ADA8-BE38BE0F8089}" srcOrd="0" destOrd="0" presId="urn:microsoft.com/office/officeart/2005/8/layout/venn1"/>
    <dgm:cxn modelId="{D2A43485-0CE2-47B7-BC35-9988B9951CB7}" srcId="{ECB3CC6B-30F9-488C-81B6-B6DE5AAD0D41}" destId="{68C9EC28-5CBF-4AA8-807B-F75DE472F6A8}" srcOrd="1" destOrd="0" parTransId="{CB061A17-6462-4E8E-AC2F-F68151AFE40C}" sibTransId="{4B656F8A-282F-42C4-90DF-DCDFFD383F7E}"/>
    <dgm:cxn modelId="{E7B73DB7-DDF3-4DCA-9759-A8EAA7EC3117}" type="presOf" srcId="{9689CE6A-7AD0-4697-9C13-160B1742D41D}" destId="{24AD5208-47D1-4E80-986C-EBED9695FC1E}" srcOrd="0" destOrd="0" presId="urn:microsoft.com/office/officeart/2005/8/layout/venn1"/>
    <dgm:cxn modelId="{BE9490B1-480B-4CFF-864D-D8FA87AD5377}" type="presOf" srcId="{68C9EC28-5CBF-4AA8-807B-F75DE472F6A8}" destId="{BFDC5905-8F8A-44DA-8BE1-39719A96D6F0}" srcOrd="0" destOrd="0" presId="urn:microsoft.com/office/officeart/2005/8/layout/venn1"/>
    <dgm:cxn modelId="{91AC0D72-A20F-494C-AA6C-740D68BC60F1}" type="presParOf" srcId="{F9E2EAE0-F289-4BD0-ADA8-BE38BE0F8089}" destId="{24AD5208-47D1-4E80-986C-EBED9695FC1E}" srcOrd="0" destOrd="0" presId="urn:microsoft.com/office/officeart/2005/8/layout/venn1"/>
    <dgm:cxn modelId="{770BC0B3-5ED8-4FCF-8A26-5CABA4131BC6}" type="presParOf" srcId="{F9E2EAE0-F289-4BD0-ADA8-BE38BE0F8089}" destId="{B46CF962-C0EE-4879-8C73-55A1895D41AE}" srcOrd="1" destOrd="0" presId="urn:microsoft.com/office/officeart/2005/8/layout/venn1"/>
    <dgm:cxn modelId="{CE8E2988-15A2-42D1-BC93-0C2820358045}" type="presParOf" srcId="{F9E2EAE0-F289-4BD0-ADA8-BE38BE0F8089}" destId="{BFDC5905-8F8A-44DA-8BE1-39719A96D6F0}" srcOrd="2" destOrd="0" presId="urn:microsoft.com/office/officeart/2005/8/layout/venn1"/>
    <dgm:cxn modelId="{9236014C-A995-431A-9084-A1D2976FFE89}" type="presParOf" srcId="{F9E2EAE0-F289-4BD0-ADA8-BE38BE0F8089}" destId="{5AB2A8E4-9B36-49BC-BB17-B71028AA5872}" srcOrd="3" destOrd="0" presId="urn:microsoft.com/office/officeart/2005/8/layout/venn1"/>
    <dgm:cxn modelId="{018F3FDD-F2BF-4F6E-8CEB-4C7714AADDEE}" type="presParOf" srcId="{F9E2EAE0-F289-4BD0-ADA8-BE38BE0F8089}" destId="{D7D3DA13-FEFE-4FE6-9721-CA39AA74D412}" srcOrd="4" destOrd="0" presId="urn:microsoft.com/office/officeart/2005/8/layout/venn1"/>
    <dgm:cxn modelId="{44C5216A-B84F-4A34-AA4A-8541BCE19804}" type="presParOf" srcId="{F9E2EAE0-F289-4BD0-ADA8-BE38BE0F8089}" destId="{1553D2D8-86E6-46E8-8E5E-2E5EDAA022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5124A3-833A-4448-AB61-FF411167BE5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DO"/>
        </a:p>
      </dgm:t>
    </dgm:pt>
    <dgm:pt modelId="{88B9154E-6280-4CBB-B1BF-C3B6A4873A3A}">
      <dgm:prSet phldrT="[Texto]"/>
      <dgm:spPr/>
      <dgm:t>
        <a:bodyPr/>
        <a:lstStyle/>
        <a:p>
          <a:r>
            <a:rPr lang="es-DO" dirty="0" smtClean="0"/>
            <a:t>REPORTE DE ACCIONES DE ENCADENAMIENTO</a:t>
          </a:r>
          <a:endParaRPr lang="es-DO" dirty="0"/>
        </a:p>
      </dgm:t>
    </dgm:pt>
    <dgm:pt modelId="{EEE05B72-7AE1-47C4-ABD3-DC0781FA80B9}" type="parTrans" cxnId="{0FFD2F2B-DC4D-4994-A797-619E59FCC8EA}">
      <dgm:prSet/>
      <dgm:spPr/>
      <dgm:t>
        <a:bodyPr/>
        <a:lstStyle/>
        <a:p>
          <a:endParaRPr lang="es-DO"/>
        </a:p>
      </dgm:t>
    </dgm:pt>
    <dgm:pt modelId="{A9823D2C-2ACE-4951-B320-2D00BC2A6F7F}" type="sibTrans" cxnId="{0FFD2F2B-DC4D-4994-A797-619E59FCC8EA}">
      <dgm:prSet/>
      <dgm:spPr/>
      <dgm:t>
        <a:bodyPr/>
        <a:lstStyle/>
        <a:p>
          <a:endParaRPr lang="es-DO"/>
        </a:p>
      </dgm:t>
    </dgm:pt>
    <dgm:pt modelId="{D90FC8BA-D72F-4D86-9AF4-AE1A57D915F3}">
      <dgm:prSet phldrT="[Texto]"/>
      <dgm:spPr/>
      <dgm:t>
        <a:bodyPr/>
        <a:lstStyle/>
        <a:p>
          <a:r>
            <a:rPr lang="es-DO" dirty="0" smtClean="0"/>
            <a:t>REPORTE DE ACCIONES DE EDUCACION</a:t>
          </a:r>
          <a:endParaRPr lang="es-DO" dirty="0"/>
        </a:p>
      </dgm:t>
    </dgm:pt>
    <dgm:pt modelId="{9F0C7206-64ED-42B8-95C3-60FC07672AAA}" type="parTrans" cxnId="{19FF39EB-6EC8-41F0-A689-EC5264329B68}">
      <dgm:prSet/>
      <dgm:spPr/>
      <dgm:t>
        <a:bodyPr/>
        <a:lstStyle/>
        <a:p>
          <a:endParaRPr lang="es-DO"/>
        </a:p>
      </dgm:t>
    </dgm:pt>
    <dgm:pt modelId="{EC7E34F4-7E36-4727-B6B0-7C9A047A071A}" type="sibTrans" cxnId="{19FF39EB-6EC8-41F0-A689-EC5264329B68}">
      <dgm:prSet/>
      <dgm:spPr/>
      <dgm:t>
        <a:bodyPr/>
        <a:lstStyle/>
        <a:p>
          <a:endParaRPr lang="es-DO"/>
        </a:p>
      </dgm:t>
    </dgm:pt>
    <dgm:pt modelId="{2BF8A962-C26E-4DF6-8613-7B79FF82E94C}">
      <dgm:prSet phldrT="[Texto]"/>
      <dgm:spPr/>
      <dgm:t>
        <a:bodyPr/>
        <a:lstStyle/>
        <a:p>
          <a:r>
            <a:rPr lang="es-DO" dirty="0" smtClean="0"/>
            <a:t>REGLAMENTACIONES</a:t>
          </a:r>
          <a:endParaRPr lang="es-DO" dirty="0"/>
        </a:p>
      </dgm:t>
    </dgm:pt>
    <dgm:pt modelId="{B017821C-7AFA-4776-9921-2BE47C731ED2}" type="parTrans" cxnId="{FD099C01-74D6-40C5-9E5C-B08E4173D921}">
      <dgm:prSet/>
      <dgm:spPr/>
      <dgm:t>
        <a:bodyPr/>
        <a:lstStyle/>
        <a:p>
          <a:endParaRPr lang="es-DO"/>
        </a:p>
      </dgm:t>
    </dgm:pt>
    <dgm:pt modelId="{F09F6846-EBBB-41F5-BBB0-4A1845ED57EA}" type="sibTrans" cxnId="{FD099C01-74D6-40C5-9E5C-B08E4173D921}">
      <dgm:prSet/>
      <dgm:spPr/>
      <dgm:t>
        <a:bodyPr/>
        <a:lstStyle/>
        <a:p>
          <a:endParaRPr lang="es-DO"/>
        </a:p>
      </dgm:t>
    </dgm:pt>
    <dgm:pt modelId="{47825D81-4B95-4F00-BD43-A80A291A8674}" type="pres">
      <dgm:prSet presAssocID="{875124A3-833A-4448-AB61-FF411167BE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DO"/>
        </a:p>
      </dgm:t>
    </dgm:pt>
    <dgm:pt modelId="{EB71EEBB-D6B2-43AC-8E48-56327DF85085}" type="pres">
      <dgm:prSet presAssocID="{88B9154E-6280-4CBB-B1BF-C3B6A4873A3A}" presName="parentLin" presStyleCnt="0"/>
      <dgm:spPr/>
    </dgm:pt>
    <dgm:pt modelId="{5165A963-7E2F-4230-B066-6815177EC044}" type="pres">
      <dgm:prSet presAssocID="{88B9154E-6280-4CBB-B1BF-C3B6A4873A3A}" presName="parentLeftMargin" presStyleLbl="node1" presStyleIdx="0" presStyleCnt="3"/>
      <dgm:spPr/>
      <dgm:t>
        <a:bodyPr/>
        <a:lstStyle/>
        <a:p>
          <a:endParaRPr lang="es-DO"/>
        </a:p>
      </dgm:t>
    </dgm:pt>
    <dgm:pt modelId="{FC42D809-1292-48BD-90DB-857F17506B33}" type="pres">
      <dgm:prSet presAssocID="{88B9154E-6280-4CBB-B1BF-C3B6A4873A3A}" presName="parentText" presStyleLbl="node1" presStyleIdx="0" presStyleCnt="3" custLinFactNeighborX="9643" custLinFactNeighborY="4658">
        <dgm:presLayoutVars>
          <dgm:chMax val="0"/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C0730659-11FD-42DE-B190-A13210E979BD}" type="pres">
      <dgm:prSet presAssocID="{88B9154E-6280-4CBB-B1BF-C3B6A4873A3A}" presName="negativeSpace" presStyleCnt="0"/>
      <dgm:spPr/>
    </dgm:pt>
    <dgm:pt modelId="{F9EBA721-00F3-419F-B233-F8D07C58B481}" type="pres">
      <dgm:prSet presAssocID="{88B9154E-6280-4CBB-B1BF-C3B6A4873A3A}" presName="childText" presStyleLbl="conFgAcc1" presStyleIdx="0" presStyleCnt="3">
        <dgm:presLayoutVars>
          <dgm:bulletEnabled val="1"/>
        </dgm:presLayoutVars>
      </dgm:prSet>
      <dgm:spPr/>
    </dgm:pt>
    <dgm:pt modelId="{67EAAFAD-8E57-4886-8E23-B6DDCA0EC085}" type="pres">
      <dgm:prSet presAssocID="{A9823D2C-2ACE-4951-B320-2D00BC2A6F7F}" presName="spaceBetweenRectangles" presStyleCnt="0"/>
      <dgm:spPr/>
    </dgm:pt>
    <dgm:pt modelId="{8053D330-83F5-4561-BEA2-CDC7FD9CF2DC}" type="pres">
      <dgm:prSet presAssocID="{D90FC8BA-D72F-4D86-9AF4-AE1A57D915F3}" presName="parentLin" presStyleCnt="0"/>
      <dgm:spPr/>
    </dgm:pt>
    <dgm:pt modelId="{F1B7E570-B276-487F-973A-14A790D192EE}" type="pres">
      <dgm:prSet presAssocID="{D90FC8BA-D72F-4D86-9AF4-AE1A57D915F3}" presName="parentLeftMargin" presStyleLbl="node1" presStyleIdx="0" presStyleCnt="3"/>
      <dgm:spPr/>
      <dgm:t>
        <a:bodyPr/>
        <a:lstStyle/>
        <a:p>
          <a:endParaRPr lang="es-DO"/>
        </a:p>
      </dgm:t>
    </dgm:pt>
    <dgm:pt modelId="{4AAAC5E3-6AA5-41C4-98EF-EA9FC6E925D1}" type="pres">
      <dgm:prSet presAssocID="{D90FC8BA-D72F-4D86-9AF4-AE1A57D915F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7F5FF5BE-53EB-4B69-8D8F-AAF43FCD4F9F}" type="pres">
      <dgm:prSet presAssocID="{D90FC8BA-D72F-4D86-9AF4-AE1A57D915F3}" presName="negativeSpace" presStyleCnt="0"/>
      <dgm:spPr/>
    </dgm:pt>
    <dgm:pt modelId="{EA0E86F9-124D-4DF6-9922-C4BD8AD1F185}" type="pres">
      <dgm:prSet presAssocID="{D90FC8BA-D72F-4D86-9AF4-AE1A57D915F3}" presName="childText" presStyleLbl="conFgAcc1" presStyleIdx="1" presStyleCnt="3">
        <dgm:presLayoutVars>
          <dgm:bulletEnabled val="1"/>
        </dgm:presLayoutVars>
      </dgm:prSet>
      <dgm:spPr/>
    </dgm:pt>
    <dgm:pt modelId="{5DFE7EAC-59FD-4762-A3A7-49E6B45B30C2}" type="pres">
      <dgm:prSet presAssocID="{EC7E34F4-7E36-4727-B6B0-7C9A047A071A}" presName="spaceBetweenRectangles" presStyleCnt="0"/>
      <dgm:spPr/>
    </dgm:pt>
    <dgm:pt modelId="{38F797B2-2DB0-4891-ABDA-C8845E8A84AD}" type="pres">
      <dgm:prSet presAssocID="{2BF8A962-C26E-4DF6-8613-7B79FF82E94C}" presName="parentLin" presStyleCnt="0"/>
      <dgm:spPr/>
    </dgm:pt>
    <dgm:pt modelId="{C1D38506-7A93-4A60-830D-46A149E634CB}" type="pres">
      <dgm:prSet presAssocID="{2BF8A962-C26E-4DF6-8613-7B79FF82E94C}" presName="parentLeftMargin" presStyleLbl="node1" presStyleIdx="1" presStyleCnt="3"/>
      <dgm:spPr/>
      <dgm:t>
        <a:bodyPr/>
        <a:lstStyle/>
        <a:p>
          <a:endParaRPr lang="es-DO"/>
        </a:p>
      </dgm:t>
    </dgm:pt>
    <dgm:pt modelId="{7310C88A-613B-4C94-86E7-5FB4B0A417DB}" type="pres">
      <dgm:prSet presAssocID="{2BF8A962-C26E-4DF6-8613-7B79FF82E94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8CB6FF8D-33FA-4D35-A3AE-7277267D5503}" type="pres">
      <dgm:prSet presAssocID="{2BF8A962-C26E-4DF6-8613-7B79FF82E94C}" presName="negativeSpace" presStyleCnt="0"/>
      <dgm:spPr/>
    </dgm:pt>
    <dgm:pt modelId="{42458641-1BC6-4F2D-9518-A171F2CF19EC}" type="pres">
      <dgm:prSet presAssocID="{2BF8A962-C26E-4DF6-8613-7B79FF82E94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360C7A5-0096-4568-9A4F-A2D15D1CD997}" type="presOf" srcId="{2BF8A962-C26E-4DF6-8613-7B79FF82E94C}" destId="{C1D38506-7A93-4A60-830D-46A149E634CB}" srcOrd="0" destOrd="0" presId="urn:microsoft.com/office/officeart/2005/8/layout/list1"/>
    <dgm:cxn modelId="{A6BDA6AF-A07D-4220-A740-33D89BDE3103}" type="presOf" srcId="{88B9154E-6280-4CBB-B1BF-C3B6A4873A3A}" destId="{FC42D809-1292-48BD-90DB-857F17506B33}" srcOrd="1" destOrd="0" presId="urn:microsoft.com/office/officeart/2005/8/layout/list1"/>
    <dgm:cxn modelId="{18344D9C-6E3E-4BD6-8373-5F6B188A29F9}" type="presOf" srcId="{2BF8A962-C26E-4DF6-8613-7B79FF82E94C}" destId="{7310C88A-613B-4C94-86E7-5FB4B0A417DB}" srcOrd="1" destOrd="0" presId="urn:microsoft.com/office/officeart/2005/8/layout/list1"/>
    <dgm:cxn modelId="{FD099C01-74D6-40C5-9E5C-B08E4173D921}" srcId="{875124A3-833A-4448-AB61-FF411167BE55}" destId="{2BF8A962-C26E-4DF6-8613-7B79FF82E94C}" srcOrd="2" destOrd="0" parTransId="{B017821C-7AFA-4776-9921-2BE47C731ED2}" sibTransId="{F09F6846-EBBB-41F5-BBB0-4A1845ED57EA}"/>
    <dgm:cxn modelId="{0FFD2F2B-DC4D-4994-A797-619E59FCC8EA}" srcId="{875124A3-833A-4448-AB61-FF411167BE55}" destId="{88B9154E-6280-4CBB-B1BF-C3B6A4873A3A}" srcOrd="0" destOrd="0" parTransId="{EEE05B72-7AE1-47C4-ABD3-DC0781FA80B9}" sibTransId="{A9823D2C-2ACE-4951-B320-2D00BC2A6F7F}"/>
    <dgm:cxn modelId="{8DCAE9FB-83C3-4ED3-BF0B-0566DE451F8F}" type="presOf" srcId="{D90FC8BA-D72F-4D86-9AF4-AE1A57D915F3}" destId="{4AAAC5E3-6AA5-41C4-98EF-EA9FC6E925D1}" srcOrd="1" destOrd="0" presId="urn:microsoft.com/office/officeart/2005/8/layout/list1"/>
    <dgm:cxn modelId="{3B9A52DA-A09F-4314-9CE5-00F26E699D37}" type="presOf" srcId="{88B9154E-6280-4CBB-B1BF-C3B6A4873A3A}" destId="{5165A963-7E2F-4230-B066-6815177EC044}" srcOrd="0" destOrd="0" presId="urn:microsoft.com/office/officeart/2005/8/layout/list1"/>
    <dgm:cxn modelId="{6AED6E94-B9DD-4E70-B67E-B221C598D58C}" type="presOf" srcId="{875124A3-833A-4448-AB61-FF411167BE55}" destId="{47825D81-4B95-4F00-BD43-A80A291A8674}" srcOrd="0" destOrd="0" presId="urn:microsoft.com/office/officeart/2005/8/layout/list1"/>
    <dgm:cxn modelId="{906021E2-43E6-4B6E-868D-51FDB75B2A50}" type="presOf" srcId="{D90FC8BA-D72F-4D86-9AF4-AE1A57D915F3}" destId="{F1B7E570-B276-487F-973A-14A790D192EE}" srcOrd="0" destOrd="0" presId="urn:microsoft.com/office/officeart/2005/8/layout/list1"/>
    <dgm:cxn modelId="{19FF39EB-6EC8-41F0-A689-EC5264329B68}" srcId="{875124A3-833A-4448-AB61-FF411167BE55}" destId="{D90FC8BA-D72F-4D86-9AF4-AE1A57D915F3}" srcOrd="1" destOrd="0" parTransId="{9F0C7206-64ED-42B8-95C3-60FC07672AAA}" sibTransId="{EC7E34F4-7E36-4727-B6B0-7C9A047A071A}"/>
    <dgm:cxn modelId="{778A7547-9926-4A3B-AB11-AADDCAAE174E}" type="presParOf" srcId="{47825D81-4B95-4F00-BD43-A80A291A8674}" destId="{EB71EEBB-D6B2-43AC-8E48-56327DF85085}" srcOrd="0" destOrd="0" presId="urn:microsoft.com/office/officeart/2005/8/layout/list1"/>
    <dgm:cxn modelId="{4D4ED3BD-55CA-4385-86FA-58B30DCBB598}" type="presParOf" srcId="{EB71EEBB-D6B2-43AC-8E48-56327DF85085}" destId="{5165A963-7E2F-4230-B066-6815177EC044}" srcOrd="0" destOrd="0" presId="urn:microsoft.com/office/officeart/2005/8/layout/list1"/>
    <dgm:cxn modelId="{16A4E2C1-AF10-40A6-9F6B-B924DFF888BB}" type="presParOf" srcId="{EB71EEBB-D6B2-43AC-8E48-56327DF85085}" destId="{FC42D809-1292-48BD-90DB-857F17506B33}" srcOrd="1" destOrd="0" presId="urn:microsoft.com/office/officeart/2005/8/layout/list1"/>
    <dgm:cxn modelId="{28A05B8E-85E1-42AC-93F3-FFAC1A34E927}" type="presParOf" srcId="{47825D81-4B95-4F00-BD43-A80A291A8674}" destId="{C0730659-11FD-42DE-B190-A13210E979BD}" srcOrd="1" destOrd="0" presId="urn:microsoft.com/office/officeart/2005/8/layout/list1"/>
    <dgm:cxn modelId="{F0DA4F26-6E01-4A5F-917E-94B0066D94DB}" type="presParOf" srcId="{47825D81-4B95-4F00-BD43-A80A291A8674}" destId="{F9EBA721-00F3-419F-B233-F8D07C58B481}" srcOrd="2" destOrd="0" presId="urn:microsoft.com/office/officeart/2005/8/layout/list1"/>
    <dgm:cxn modelId="{4F969ACA-AD07-44AF-B1BC-DC2BFA70B957}" type="presParOf" srcId="{47825D81-4B95-4F00-BD43-A80A291A8674}" destId="{67EAAFAD-8E57-4886-8E23-B6DDCA0EC085}" srcOrd="3" destOrd="0" presId="urn:microsoft.com/office/officeart/2005/8/layout/list1"/>
    <dgm:cxn modelId="{34E3AA34-11A9-488E-996D-21A6558E4D92}" type="presParOf" srcId="{47825D81-4B95-4F00-BD43-A80A291A8674}" destId="{8053D330-83F5-4561-BEA2-CDC7FD9CF2DC}" srcOrd="4" destOrd="0" presId="urn:microsoft.com/office/officeart/2005/8/layout/list1"/>
    <dgm:cxn modelId="{12F11437-F170-45B1-9E07-6282B66B3419}" type="presParOf" srcId="{8053D330-83F5-4561-BEA2-CDC7FD9CF2DC}" destId="{F1B7E570-B276-487F-973A-14A790D192EE}" srcOrd="0" destOrd="0" presId="urn:microsoft.com/office/officeart/2005/8/layout/list1"/>
    <dgm:cxn modelId="{3577CB4A-596A-415F-BE61-3BB8811751F0}" type="presParOf" srcId="{8053D330-83F5-4561-BEA2-CDC7FD9CF2DC}" destId="{4AAAC5E3-6AA5-41C4-98EF-EA9FC6E925D1}" srcOrd="1" destOrd="0" presId="urn:microsoft.com/office/officeart/2005/8/layout/list1"/>
    <dgm:cxn modelId="{CC992438-D758-4E23-94E0-4C9C63945DC6}" type="presParOf" srcId="{47825D81-4B95-4F00-BD43-A80A291A8674}" destId="{7F5FF5BE-53EB-4B69-8D8F-AAF43FCD4F9F}" srcOrd="5" destOrd="0" presId="urn:microsoft.com/office/officeart/2005/8/layout/list1"/>
    <dgm:cxn modelId="{E1FFC91F-2B22-49BF-94E3-577D472435C2}" type="presParOf" srcId="{47825D81-4B95-4F00-BD43-A80A291A8674}" destId="{EA0E86F9-124D-4DF6-9922-C4BD8AD1F185}" srcOrd="6" destOrd="0" presId="urn:microsoft.com/office/officeart/2005/8/layout/list1"/>
    <dgm:cxn modelId="{393A6715-A689-4E4E-8A65-93624F4A5244}" type="presParOf" srcId="{47825D81-4B95-4F00-BD43-A80A291A8674}" destId="{5DFE7EAC-59FD-4762-A3A7-49E6B45B30C2}" srcOrd="7" destOrd="0" presId="urn:microsoft.com/office/officeart/2005/8/layout/list1"/>
    <dgm:cxn modelId="{29EA2B5A-AB1C-489F-92C4-ED3923A24014}" type="presParOf" srcId="{47825D81-4B95-4F00-BD43-A80A291A8674}" destId="{38F797B2-2DB0-4891-ABDA-C8845E8A84AD}" srcOrd="8" destOrd="0" presId="urn:microsoft.com/office/officeart/2005/8/layout/list1"/>
    <dgm:cxn modelId="{E03297C3-911B-4295-8AD2-A1D7B3765077}" type="presParOf" srcId="{38F797B2-2DB0-4891-ABDA-C8845E8A84AD}" destId="{C1D38506-7A93-4A60-830D-46A149E634CB}" srcOrd="0" destOrd="0" presId="urn:microsoft.com/office/officeart/2005/8/layout/list1"/>
    <dgm:cxn modelId="{626FF6F0-F190-49C2-BA11-79244E77130A}" type="presParOf" srcId="{38F797B2-2DB0-4891-ABDA-C8845E8A84AD}" destId="{7310C88A-613B-4C94-86E7-5FB4B0A417DB}" srcOrd="1" destOrd="0" presId="urn:microsoft.com/office/officeart/2005/8/layout/list1"/>
    <dgm:cxn modelId="{90466FFA-BA67-490D-A295-102065C52ED7}" type="presParOf" srcId="{47825D81-4B95-4F00-BD43-A80A291A8674}" destId="{8CB6FF8D-33FA-4D35-A3AE-7277267D5503}" srcOrd="9" destOrd="0" presId="urn:microsoft.com/office/officeart/2005/8/layout/list1"/>
    <dgm:cxn modelId="{6DC35A0E-8027-4BD1-A6C2-699A97022A19}" type="presParOf" srcId="{47825D81-4B95-4F00-BD43-A80A291A8674}" destId="{42458641-1BC6-4F2D-9518-A171F2CF19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E0427-13EB-4428-96E9-2176A1C635B5}">
      <dsp:nvSpPr>
        <dsp:cNvPr id="0" name=""/>
        <dsp:cNvSpPr/>
      </dsp:nvSpPr>
      <dsp:spPr>
        <a:xfrm>
          <a:off x="349503" y="709845"/>
          <a:ext cx="1332992" cy="13329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CD4B87F-FB28-4882-BABE-5326BB855EFB}">
      <dsp:nvSpPr>
        <dsp:cNvPr id="0" name=""/>
        <dsp:cNvSpPr/>
      </dsp:nvSpPr>
      <dsp:spPr>
        <a:xfrm>
          <a:off x="1016000" y="709845"/>
          <a:ext cx="7112000" cy="1332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6500" kern="1200" dirty="0" smtClean="0"/>
            <a:t>Encadenamientos</a:t>
          </a:r>
          <a:endParaRPr lang="es-DO" sz="6500" kern="1200" dirty="0"/>
        </a:p>
      </dsp:txBody>
      <dsp:txXfrm>
        <a:off x="1016000" y="709845"/>
        <a:ext cx="7112000" cy="1332992"/>
      </dsp:txXfrm>
    </dsp:sp>
    <dsp:sp modelId="{5F80EB9C-80DC-4279-B952-54E5AA9341E3}">
      <dsp:nvSpPr>
        <dsp:cNvPr id="0" name=""/>
        <dsp:cNvSpPr/>
      </dsp:nvSpPr>
      <dsp:spPr>
        <a:xfrm>
          <a:off x="349503" y="2042837"/>
          <a:ext cx="1332992" cy="13329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08E2B22-C668-4A2D-815F-93B2606C9082}">
      <dsp:nvSpPr>
        <dsp:cNvPr id="0" name=""/>
        <dsp:cNvSpPr/>
      </dsp:nvSpPr>
      <dsp:spPr>
        <a:xfrm>
          <a:off x="1016000" y="2042837"/>
          <a:ext cx="7112000" cy="1332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6500" kern="1200" dirty="0" smtClean="0"/>
            <a:t>Educación</a:t>
          </a:r>
          <a:endParaRPr lang="es-DO" sz="6500" kern="1200" dirty="0"/>
        </a:p>
      </dsp:txBody>
      <dsp:txXfrm>
        <a:off x="1016000" y="2042837"/>
        <a:ext cx="7112000" cy="1332992"/>
      </dsp:txXfrm>
    </dsp:sp>
    <dsp:sp modelId="{9E47F678-82D5-405B-BDD7-D312FCBAA4E6}">
      <dsp:nvSpPr>
        <dsp:cNvPr id="0" name=""/>
        <dsp:cNvSpPr/>
      </dsp:nvSpPr>
      <dsp:spPr>
        <a:xfrm>
          <a:off x="349503" y="3375829"/>
          <a:ext cx="1332992" cy="13329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A9B21A3-89BA-444F-A8B8-856A61CC2DEB}">
      <dsp:nvSpPr>
        <dsp:cNvPr id="0" name=""/>
        <dsp:cNvSpPr/>
      </dsp:nvSpPr>
      <dsp:spPr>
        <a:xfrm>
          <a:off x="1016000" y="3375829"/>
          <a:ext cx="7112000" cy="1332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6500" kern="1200" dirty="0" smtClean="0"/>
            <a:t>Gerentes</a:t>
          </a:r>
          <a:endParaRPr lang="es-DO" sz="6500" kern="1200" dirty="0"/>
        </a:p>
      </dsp:txBody>
      <dsp:txXfrm>
        <a:off x="1016000" y="3375829"/>
        <a:ext cx="7112000" cy="1332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AEA7B-08FF-4264-8B55-96355EF269B5}">
      <dsp:nvSpPr>
        <dsp:cNvPr id="0" name=""/>
        <dsp:cNvSpPr/>
      </dsp:nvSpPr>
      <dsp:spPr>
        <a:xfrm>
          <a:off x="2850347" y="0"/>
          <a:ext cx="3196563" cy="31966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A623A0-C66D-4ABE-B397-00FC6FBC5B2B}">
      <dsp:nvSpPr>
        <dsp:cNvPr id="0" name=""/>
        <dsp:cNvSpPr/>
      </dsp:nvSpPr>
      <dsp:spPr>
        <a:xfrm>
          <a:off x="6170703" y="825405"/>
          <a:ext cx="2531790" cy="1568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400" kern="1200" dirty="0" smtClean="0"/>
            <a:t>Presentación de potenciales proveedores (oferta disponible)</a:t>
          </a:r>
          <a:endParaRPr lang="es-D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400" kern="1200" dirty="0" smtClean="0"/>
            <a:t>Levantamiento de </a:t>
          </a:r>
          <a:r>
            <a:rPr lang="es-DO" sz="1400" kern="1200" dirty="0" err="1" smtClean="0"/>
            <a:t>info</a:t>
          </a:r>
          <a:r>
            <a:rPr lang="es-DO" sz="1400" kern="1200" dirty="0" smtClean="0"/>
            <a:t>  y análisis de datos </a:t>
          </a:r>
          <a:r>
            <a:rPr lang="es-DO" sz="1600" kern="1200" dirty="0" smtClean="0"/>
            <a:t>volúmenes</a:t>
          </a:r>
          <a:r>
            <a:rPr lang="es-DO" sz="1400" kern="1200" dirty="0" smtClean="0"/>
            <a:t> de compra y demanda actual</a:t>
          </a:r>
          <a:endParaRPr lang="es-D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400" kern="1200" dirty="0" smtClean="0"/>
            <a:t>Licitaciones para compra de materiales </a:t>
          </a:r>
          <a:endParaRPr lang="es-DO" sz="2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400" kern="1200" dirty="0" smtClean="0"/>
            <a:t>B2B y Negociaciones</a:t>
          </a:r>
          <a:endParaRPr lang="es-DO" sz="1400" kern="1200" dirty="0"/>
        </a:p>
      </dsp:txBody>
      <dsp:txXfrm>
        <a:off x="6170703" y="825405"/>
        <a:ext cx="2531790" cy="1568005"/>
      </dsp:txXfrm>
    </dsp:sp>
    <dsp:sp modelId="{77803308-AFCF-4B47-A461-EC607E8ECF88}">
      <dsp:nvSpPr>
        <dsp:cNvPr id="0" name=""/>
        <dsp:cNvSpPr/>
      </dsp:nvSpPr>
      <dsp:spPr>
        <a:xfrm>
          <a:off x="3556337" y="1157318"/>
          <a:ext cx="1783430" cy="891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b="1" kern="1200" dirty="0" smtClean="0"/>
            <a:t>Compras y aprovisionamiento</a:t>
          </a:r>
          <a:endParaRPr lang="es-DO" sz="1600" b="1" kern="1200" dirty="0"/>
        </a:p>
      </dsp:txBody>
      <dsp:txXfrm>
        <a:off x="3556337" y="1157318"/>
        <a:ext cx="1783430" cy="891610"/>
      </dsp:txXfrm>
    </dsp:sp>
    <dsp:sp modelId="{F5B53D99-5B18-4F21-AA1C-63F5E6F5948A}">
      <dsp:nvSpPr>
        <dsp:cNvPr id="0" name=""/>
        <dsp:cNvSpPr/>
      </dsp:nvSpPr>
      <dsp:spPr>
        <a:xfrm>
          <a:off x="2190501" y="2048928"/>
          <a:ext cx="2746091" cy="274725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A7327C-0345-436E-A1A5-8F315F155B8A}">
      <dsp:nvSpPr>
        <dsp:cNvPr id="0" name=""/>
        <dsp:cNvSpPr/>
      </dsp:nvSpPr>
      <dsp:spPr>
        <a:xfrm>
          <a:off x="5342722" y="2891445"/>
          <a:ext cx="2902208" cy="1435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600" kern="1200" dirty="0" smtClean="0"/>
            <a:t>Buenas practicas </a:t>
          </a:r>
          <a:endParaRPr lang="es-D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600" kern="1200" dirty="0" smtClean="0"/>
            <a:t>Espacios disponibles en planta</a:t>
          </a:r>
          <a:endParaRPr lang="es-D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DO" sz="1600" kern="1200" dirty="0" smtClean="0"/>
            <a:t>Casos de éxito</a:t>
          </a:r>
          <a:endParaRPr lang="es-DO" sz="1600" kern="1200" dirty="0"/>
        </a:p>
      </dsp:txBody>
      <dsp:txXfrm>
        <a:off x="5342722" y="2891445"/>
        <a:ext cx="2902208" cy="1435949"/>
      </dsp:txXfrm>
    </dsp:sp>
    <dsp:sp modelId="{2A305990-AF63-43C1-9203-CDB82095EB63}">
      <dsp:nvSpPr>
        <dsp:cNvPr id="0" name=""/>
        <dsp:cNvSpPr/>
      </dsp:nvSpPr>
      <dsp:spPr>
        <a:xfrm>
          <a:off x="2664621" y="2997613"/>
          <a:ext cx="1783430" cy="891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600" b="1" kern="1200" dirty="0" smtClean="0"/>
            <a:t>Socialización de  Nuevas Tecnologías y procesos </a:t>
          </a:r>
          <a:endParaRPr lang="es-DO" sz="1600" b="1" kern="1200" dirty="0"/>
        </a:p>
      </dsp:txBody>
      <dsp:txXfrm>
        <a:off x="2664621" y="2997613"/>
        <a:ext cx="1783430" cy="891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D5208-47D1-4E80-986C-EBED9695FC1E}">
      <dsp:nvSpPr>
        <dsp:cNvPr id="0" name=""/>
        <dsp:cNvSpPr/>
      </dsp:nvSpPr>
      <dsp:spPr>
        <a:xfrm>
          <a:off x="1863098" y="150112"/>
          <a:ext cx="2360503" cy="23605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Medical device industry target needs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177831" y="563200"/>
        <a:ext cx="1731035" cy="1062226"/>
      </dsp:txXfrm>
    </dsp:sp>
    <dsp:sp modelId="{BFDC5905-8F8A-44DA-8BE1-39719A96D6F0}">
      <dsp:nvSpPr>
        <dsp:cNvPr id="0" name=""/>
        <dsp:cNvSpPr/>
      </dsp:nvSpPr>
      <dsp:spPr>
        <a:xfrm>
          <a:off x="2719496" y="1589405"/>
          <a:ext cx="2360503" cy="2360503"/>
        </a:xfrm>
        <a:prstGeom prst="ellipse">
          <a:avLst/>
        </a:prstGeom>
        <a:solidFill>
          <a:srgbClr val="7030A0">
            <a:alpha val="40000"/>
          </a:srgb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GORD</a:t>
          </a:r>
        </a:p>
      </dsp:txBody>
      <dsp:txXfrm>
        <a:off x="3441417" y="2199202"/>
        <a:ext cx="1416302" cy="1298276"/>
      </dsp:txXfrm>
    </dsp:sp>
    <dsp:sp modelId="{D7D3DA13-FEFE-4FE6-9721-CA39AA74D412}">
      <dsp:nvSpPr>
        <dsp:cNvPr id="0" name=""/>
        <dsp:cNvSpPr/>
      </dsp:nvSpPr>
      <dsp:spPr>
        <a:xfrm>
          <a:off x="1026693" y="1613789"/>
          <a:ext cx="2360503" cy="2360503"/>
        </a:xfrm>
        <a:prstGeom prst="ellipse">
          <a:avLst/>
        </a:prstGeom>
        <a:solidFill>
          <a:srgbClr val="FFFF00">
            <a:alpha val="57000"/>
          </a:srgb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/Universities/Technical Schools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248973" y="2223586"/>
        <a:ext cx="1416302" cy="1298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BA721-00F3-419F-B233-F8D07C58B481}">
      <dsp:nvSpPr>
        <dsp:cNvPr id="0" name=""/>
        <dsp:cNvSpPr/>
      </dsp:nvSpPr>
      <dsp:spPr>
        <a:xfrm>
          <a:off x="0" y="1748313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2D809-1292-48BD-90DB-857F17506B33}">
      <dsp:nvSpPr>
        <dsp:cNvPr id="0" name=""/>
        <dsp:cNvSpPr/>
      </dsp:nvSpPr>
      <dsp:spPr>
        <a:xfrm>
          <a:off x="445589" y="1493999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900" kern="1200" dirty="0" smtClean="0"/>
            <a:t>REPORTE DE ACCIONES DE ENCADENAMIENTO</a:t>
          </a:r>
          <a:endParaRPr lang="es-DO" sz="1900" kern="1200" dirty="0"/>
        </a:p>
      </dsp:txBody>
      <dsp:txXfrm>
        <a:off x="472969" y="1521379"/>
        <a:ext cx="5634840" cy="506120"/>
      </dsp:txXfrm>
    </dsp:sp>
    <dsp:sp modelId="{EA0E86F9-124D-4DF6-9922-C4BD8AD1F185}">
      <dsp:nvSpPr>
        <dsp:cNvPr id="0" name=""/>
        <dsp:cNvSpPr/>
      </dsp:nvSpPr>
      <dsp:spPr>
        <a:xfrm>
          <a:off x="0" y="2610153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AC5E3-6AA5-41C4-98EF-EA9FC6E925D1}">
      <dsp:nvSpPr>
        <dsp:cNvPr id="0" name=""/>
        <dsp:cNvSpPr/>
      </dsp:nvSpPr>
      <dsp:spPr>
        <a:xfrm>
          <a:off x="406400" y="2329713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900" kern="1200" dirty="0" smtClean="0"/>
            <a:t>REPORTE DE ACCIONES DE EDUCACION</a:t>
          </a:r>
          <a:endParaRPr lang="es-DO" sz="1900" kern="1200" dirty="0"/>
        </a:p>
      </dsp:txBody>
      <dsp:txXfrm>
        <a:off x="433780" y="2357093"/>
        <a:ext cx="5634840" cy="506120"/>
      </dsp:txXfrm>
    </dsp:sp>
    <dsp:sp modelId="{42458641-1BC6-4F2D-9518-A171F2CF19EC}">
      <dsp:nvSpPr>
        <dsp:cNvPr id="0" name=""/>
        <dsp:cNvSpPr/>
      </dsp:nvSpPr>
      <dsp:spPr>
        <a:xfrm>
          <a:off x="0" y="3471993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0C88A-613B-4C94-86E7-5FB4B0A417DB}">
      <dsp:nvSpPr>
        <dsp:cNvPr id="0" name=""/>
        <dsp:cNvSpPr/>
      </dsp:nvSpPr>
      <dsp:spPr>
        <a:xfrm>
          <a:off x="406400" y="3191553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900" kern="1200" dirty="0" smtClean="0"/>
            <a:t>REGLAMENTACIONES</a:t>
          </a:r>
          <a:endParaRPr lang="es-DO" sz="1900" kern="1200" dirty="0"/>
        </a:p>
      </dsp:txBody>
      <dsp:txXfrm>
        <a:off x="433780" y="3218933"/>
        <a:ext cx="563484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F5AC47-1AC4-47CE-A93B-69BD784FE48A}" type="datetimeFigureOut">
              <a:rPr lang="en-US"/>
              <a:t>2/15/2017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D43AAD8-78B0-4EF6-84C7-32A82E764FCB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3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AD7794F-1BC9-4278-AE26-4DD2F6BD4056}" type="datetimeFigureOut">
              <a:rPr lang="en-US"/>
              <a:t>2/15/2017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11717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E984417-8091-4A5A-B5F1-70C19F410C1B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706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DO" smtClean="0"/>
          </a:p>
        </p:txBody>
      </p:sp>
    </p:spTree>
    <p:extLst>
      <p:ext uri="{BB962C8B-B14F-4D97-AF65-F5344CB8AC3E}">
        <p14:creationId xmlns:p14="http://schemas.microsoft.com/office/powerpoint/2010/main" val="256752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DO" altLang="es-DO" smtClean="0"/>
          </a:p>
        </p:txBody>
      </p:sp>
      <p:sp>
        <p:nvSpPr>
          <p:cNvPr id="215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96CF3B2-637E-4B02-B2E2-25201061C693}" type="slidenum">
              <a:rPr lang="en-US" altLang="es-DO" smtClean="0">
                <a:cs typeface="Arial" panose="020B0604020202020204" pitchFamily="34" charset="0"/>
              </a:rPr>
              <a:pPr/>
              <a:t>10</a:t>
            </a:fld>
            <a:endParaRPr lang="en-US" altLang="es-DO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9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/>
              <a:t>2/15/2017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2/15/2017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2/15/2017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6680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47504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07292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7889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5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18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9950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7376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2/15/2017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51407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20521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45613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97269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04061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94408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9566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61007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05958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2003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2/15/2017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58845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37280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135424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6283471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672398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90454562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758480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74530374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78317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1949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2/15/2017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3"/>
          <p:cNvSpPr>
            <a:spLocks noGrp="1"/>
          </p:cNvSpPr>
          <p:nvPr>
            <p:ph type="dt" sz="half" idx="2"/>
          </p:nvPr>
        </p:nvSpPr>
        <p:spPr>
          <a:xfrm>
            <a:off x="614948" y="6553200"/>
            <a:ext cx="1276352" cy="225552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89AFB0B-7A19-4951-933B-EABA8EC069E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668000" y="6553200"/>
            <a:ext cx="892493" cy="2286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9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fld id="{B421A794-E276-4AB8-9175-51D383861A3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533400"/>
          </a:xfrm>
          <a:solidFill>
            <a:srgbClr val="359DBB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7622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2/15/2017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2/15/2017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2/15/2017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2/15/2017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2/15/2017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/>
              <a:t>2/15/2017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5933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1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9586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gif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24455" y="2040025"/>
            <a:ext cx="9270414" cy="2211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DO" b="1" dirty="0">
                <a:solidFill>
                  <a:schemeClr val="bg1"/>
                </a:solidFill>
              </a:rPr>
              <a:t> </a:t>
            </a:r>
            <a:r>
              <a:rPr lang="es-DO" b="1" dirty="0">
                <a:solidFill>
                  <a:schemeClr val="tx1"/>
                </a:solidFill>
                <a:cs typeface="Arial" pitchFamily="34" charset="0"/>
              </a:rPr>
              <a:t>Misión: </a:t>
            </a:r>
            <a:endParaRPr lang="es-DO" b="1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algn="just">
              <a:buNone/>
            </a:pPr>
            <a:r>
              <a:rPr lang="es-DO" dirty="0" smtClean="0">
                <a:solidFill>
                  <a:schemeClr val="tx1"/>
                </a:solidFill>
                <a:cs typeface="Arial" pitchFamily="34" charset="0"/>
              </a:rPr>
              <a:t>Integrar </a:t>
            </a:r>
            <a:r>
              <a:rPr lang="es-DO" dirty="0">
                <a:solidFill>
                  <a:schemeClr val="tx1"/>
                </a:solidFill>
                <a:cs typeface="Arial" pitchFamily="34" charset="0"/>
              </a:rPr>
              <a:t>sectores estratégicos de las Zonas Francas, Proveedores y Academia para desarrollar estrategias que elevarán la competitividad de cada miembro de los clústeres.</a:t>
            </a:r>
          </a:p>
          <a:p>
            <a:endParaRPr lang="es-DO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44575" y="830243"/>
            <a:ext cx="5511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4400" b="1" dirty="0">
                <a:latin typeface="+mj-lt"/>
              </a:rPr>
              <a:t>Clústeres ADOZONA </a:t>
            </a:r>
            <a:br>
              <a:rPr lang="es-DO" sz="4400" b="1" dirty="0">
                <a:latin typeface="+mj-lt"/>
              </a:rPr>
            </a:br>
            <a:endParaRPr lang="es-DO" sz="3600" b="1" dirty="0">
              <a:latin typeface="+mj-lt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35" y="4063589"/>
            <a:ext cx="2307233" cy="125638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37" y="3865394"/>
            <a:ext cx="2154031" cy="126475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333" y="3769208"/>
            <a:ext cx="1500751" cy="14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4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Marcador de contenido 5"/>
          <p:cNvSpPr>
            <a:spLocks noGrp="1"/>
          </p:cNvSpPr>
          <p:nvPr>
            <p:ph sz="half" idx="1"/>
          </p:nvPr>
        </p:nvSpPr>
        <p:spPr>
          <a:xfrm>
            <a:off x="1992874" y="1672150"/>
            <a:ext cx="4549593" cy="409758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s-DO" altLang="es-DO" sz="1400" dirty="0">
                <a:latin typeface="Calibri" panose="020F0502020204030204" pitchFamily="34" charset="0"/>
                <a:cs typeface="Arial" panose="020B0604020202020204" pitchFamily="34" charset="0"/>
              </a:rPr>
              <a:t>En alianza con el Sector público y la academia realizamos actividades  para  el desarrollo de competencias, contribuyendo con el aumento de la competitividad del sector </a:t>
            </a:r>
            <a:r>
              <a:rPr lang="es-DO" altLang="es-DO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DO" altLang="es-DO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Reuniones Mensuales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DO" altLang="es-DO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Compuesto por Gerentes de Operaciones y Recursos Humanos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DO" altLang="es-DO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3 Cursos técnicos disponibles en INFOTEP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DO" altLang="es-DO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Electivas a ser incluidas en el pensum IND de INTEC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DO" altLang="es-DO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2 Maestrías disponibles en PIISA-INTEC</a:t>
            </a:r>
          </a:p>
          <a:p>
            <a:pPr marL="0" indent="0" algn="just">
              <a:buNone/>
              <a:defRPr/>
            </a:pPr>
            <a:endParaRPr lang="es-DO" altLang="es-DO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513389"/>
            <a:ext cx="16446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1776446" y="194116"/>
            <a:ext cx="1332992" cy="133299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7" name="Grupo 6"/>
          <p:cNvGrpSpPr/>
          <p:nvPr/>
        </p:nvGrpSpPr>
        <p:grpSpPr>
          <a:xfrm>
            <a:off x="2442943" y="194116"/>
            <a:ext cx="7112000" cy="1332992"/>
            <a:chOff x="1016000" y="2042837"/>
            <a:chExt cx="7112000" cy="1332992"/>
          </a:xfrm>
        </p:grpSpPr>
        <p:sp>
          <p:nvSpPr>
            <p:cNvPr id="8" name="Rectángulo 7"/>
            <p:cNvSpPr/>
            <p:nvPr/>
          </p:nvSpPr>
          <p:spPr>
            <a:xfrm>
              <a:off x="1016000" y="2042837"/>
              <a:ext cx="7112000" cy="13329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1016000" y="2042837"/>
              <a:ext cx="7112000" cy="1332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2550" rIns="0" bIns="825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DO" sz="6500" kern="1200" dirty="0" smtClean="0"/>
                <a:t>Educación</a:t>
              </a:r>
              <a:endParaRPr lang="es-DO" sz="6500" kern="1200" dirty="0"/>
            </a:p>
          </p:txBody>
        </p:sp>
      </p:grpSp>
      <p:graphicFrame>
        <p:nvGraphicFramePr>
          <p:cNvPr id="11" name="Diagram 3"/>
          <p:cNvGraphicFramePr/>
          <p:nvPr>
            <p:extLst>
              <p:ext uri="{D42A27DB-BD31-4B8C-83A1-F6EECF244321}">
                <p14:modId xmlns:p14="http://schemas.microsoft.com/office/powerpoint/2010/main" val="4039785366"/>
              </p:ext>
            </p:extLst>
          </p:nvPr>
        </p:nvGraphicFramePr>
        <p:xfrm>
          <a:off x="5893713" y="10601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46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2220198" y="718551"/>
            <a:ext cx="1332992" cy="133299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3" name="Grupo 2"/>
          <p:cNvGrpSpPr/>
          <p:nvPr/>
        </p:nvGrpSpPr>
        <p:grpSpPr>
          <a:xfrm>
            <a:off x="2886695" y="718551"/>
            <a:ext cx="7112000" cy="1332992"/>
            <a:chOff x="1016000" y="3375829"/>
            <a:chExt cx="7112000" cy="1332992"/>
          </a:xfrm>
        </p:grpSpPr>
        <p:sp>
          <p:nvSpPr>
            <p:cNvPr id="4" name="Rectángulo 3"/>
            <p:cNvSpPr/>
            <p:nvPr/>
          </p:nvSpPr>
          <p:spPr>
            <a:xfrm>
              <a:off x="1016000" y="3375829"/>
              <a:ext cx="7112000" cy="13329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ctángulo 4"/>
            <p:cNvSpPr/>
            <p:nvPr/>
          </p:nvSpPr>
          <p:spPr>
            <a:xfrm>
              <a:off x="1016000" y="3375829"/>
              <a:ext cx="7112000" cy="13329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2550" rIns="0" bIns="825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DO" sz="6500" kern="1200" dirty="0" smtClean="0"/>
                <a:t>Gerentes</a:t>
              </a:r>
              <a:endParaRPr lang="es-DO" sz="6500" kern="1200" dirty="0"/>
            </a:p>
          </p:txBody>
        </p:sp>
      </p:grp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3218825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8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bax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31" y="1185911"/>
            <a:ext cx="3984172" cy="69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fresenius kab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8" b="28890"/>
          <a:stretch/>
        </p:blipFill>
        <p:spPr bwMode="auto">
          <a:xfrm>
            <a:off x="1474923" y="3094020"/>
            <a:ext cx="4048125" cy="121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edward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82" y="495305"/>
            <a:ext cx="1979342" cy="197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j&amp;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23" y="4472170"/>
            <a:ext cx="4481741" cy="94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bbrau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21" y="5424903"/>
            <a:ext cx="2992573" cy="53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accume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0" b="19128"/>
          <a:stretch/>
        </p:blipFill>
        <p:spPr bwMode="auto">
          <a:xfrm>
            <a:off x="8301767" y="529388"/>
            <a:ext cx="1905000" cy="11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laboratorio row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24" y="2454797"/>
            <a:ext cx="334327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medsorb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0" b="19333"/>
          <a:stretch/>
        </p:blipFill>
        <p:spPr bwMode="auto">
          <a:xfrm>
            <a:off x="5590903" y="5427466"/>
            <a:ext cx="2857500" cy="106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n relacionad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12426" r="5005" b="14782"/>
          <a:stretch/>
        </p:blipFill>
        <p:spPr bwMode="auto">
          <a:xfrm>
            <a:off x="6072508" y="4186022"/>
            <a:ext cx="2995553" cy="81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sultado de imagen para hospir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276" y="3902140"/>
            <a:ext cx="2414506" cy="17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sultado de imagen para convatec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21085" r="6251" b="19767"/>
          <a:stretch/>
        </p:blipFill>
        <p:spPr bwMode="auto">
          <a:xfrm>
            <a:off x="7936006" y="1791471"/>
            <a:ext cx="2808335" cy="6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sultado de imagen para remington medical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7" b="28661"/>
          <a:stretch/>
        </p:blipFill>
        <p:spPr bwMode="auto">
          <a:xfrm>
            <a:off x="8564247" y="5949667"/>
            <a:ext cx="1905000" cy="77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Resultado de imagen para sorin group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8" r="691" b="36303"/>
          <a:stretch/>
        </p:blipFill>
        <p:spPr bwMode="auto">
          <a:xfrm>
            <a:off x="2343419" y="2092657"/>
            <a:ext cx="2872395" cy="72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Technical Precision Plastics, Since 1984.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35" y="3570105"/>
            <a:ext cx="3192556" cy="77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Marcador de contenido 2"/>
          <p:cNvSpPr txBox="1">
            <a:spLocks/>
          </p:cNvSpPr>
          <p:nvPr/>
        </p:nvSpPr>
        <p:spPr bwMode="auto">
          <a:xfrm>
            <a:off x="1604190" y="150839"/>
            <a:ext cx="4631630" cy="9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>
                <a:solidFill>
                  <a:schemeClr val="tx2"/>
                </a:solidFill>
                <a:latin typeface="Gill Sans MT" panose="020B0502020104020203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>
                <a:solidFill>
                  <a:schemeClr val="tx2"/>
                </a:solidFill>
                <a:latin typeface="Gill Sans MT" panose="020B0502020104020203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es-ES" altLang="es-DO" sz="2800" b="1" dirty="0" smtClean="0">
                <a:solidFill>
                  <a:schemeClr val="tx1"/>
                </a:solidFill>
              </a:rPr>
              <a:t>Empresa activas del Clúster de Dispositivos Médicos  </a:t>
            </a:r>
            <a:endParaRPr lang="es-DO" altLang="es-DO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6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81845" y="2262188"/>
            <a:ext cx="8478076" cy="20007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ts val="2500"/>
              </a:lnSpc>
              <a:defRPr/>
            </a:pPr>
            <a:r>
              <a:rPr lang="es-DO" altLang="es-DO" sz="4000" b="1" dirty="0">
                <a:solidFill>
                  <a:schemeClr val="tx1"/>
                </a:solidFill>
                <a:latin typeface="Consolas" panose="020B0609020204030204" pitchFamily="49" charset="0"/>
              </a:rPr>
              <a:t>Clúster Dispositivos </a:t>
            </a:r>
            <a:r>
              <a:rPr lang="es-DO" altLang="es-DO" sz="40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Médicos y Farmacéuticos </a:t>
            </a:r>
            <a:endParaRPr lang="es-DO" altLang="es-DO" sz="4000" b="1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 eaLnBrk="1" hangingPunct="1">
              <a:lnSpc>
                <a:spcPts val="2500"/>
              </a:lnSpc>
              <a:defRPr/>
            </a:pPr>
            <a:r>
              <a:rPr lang="es-DO" altLang="es-DO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de la República Dominicana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35" y="770672"/>
            <a:ext cx="3766296" cy="205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9" y="596901"/>
            <a:ext cx="347027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ángulo 5"/>
          <p:cNvSpPr>
            <a:spLocks noChangeArrowheads="1"/>
          </p:cNvSpPr>
          <p:nvPr/>
        </p:nvSpPr>
        <p:spPr bwMode="auto">
          <a:xfrm>
            <a:off x="1808878" y="2307105"/>
            <a:ext cx="4954587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s-DO" altLang="es-DO" dirty="0"/>
              <a:t>Instituido en ADOZONA en el 2015 en colaboración con el CNZFE.</a:t>
            </a:r>
          </a:p>
          <a:p>
            <a:pPr algn="just"/>
            <a:endParaRPr lang="es-DO" altLang="es-DO" b="1" dirty="0"/>
          </a:p>
          <a:p>
            <a:pPr algn="just"/>
            <a:r>
              <a:rPr lang="es-DO" altLang="es-DO" b="1" dirty="0"/>
              <a:t>MISION: </a:t>
            </a:r>
            <a:r>
              <a:rPr lang="es-DO" altLang="es-DO" dirty="0"/>
              <a:t>Promover la Integración de las empresas de Zonas Francas del sector  de Dispositivos Médicos y Farmacéuticos de la República Dominicana para la identificación y promoción de iniciativas que mejoren la competitividad de este sector. </a:t>
            </a:r>
          </a:p>
          <a:p>
            <a:pPr algn="just"/>
            <a:endParaRPr lang="es-DO" altLang="es-DO" sz="2000" dirty="0"/>
          </a:p>
        </p:txBody>
      </p:sp>
      <p:sp>
        <p:nvSpPr>
          <p:cNvPr id="19460" name="4 CuadroTexto"/>
          <p:cNvSpPr txBox="1">
            <a:spLocks noChangeArrowheads="1"/>
          </p:cNvSpPr>
          <p:nvPr/>
        </p:nvSpPr>
        <p:spPr bwMode="auto">
          <a:xfrm>
            <a:off x="9094788" y="2027238"/>
            <a:ext cx="1250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DO" altLang="es-DO" sz="1600" b="1">
                <a:solidFill>
                  <a:schemeClr val="bg1"/>
                </a:solidFill>
                <a:latin typeface="Arial" panose="020B0604020202020204" pitchFamily="34" charset="0"/>
              </a:rPr>
              <a:t>Cadena de Abastecí-</a:t>
            </a:r>
          </a:p>
          <a:p>
            <a:pPr eaLnBrk="1" hangingPunct="1"/>
            <a:r>
              <a:rPr lang="es-DO" altLang="es-DO" sz="1600" b="1">
                <a:solidFill>
                  <a:schemeClr val="bg1"/>
                </a:solidFill>
                <a:latin typeface="Arial" panose="020B0604020202020204" pitchFamily="34" charset="0"/>
              </a:rPr>
              <a:t>miento</a:t>
            </a:r>
          </a:p>
        </p:txBody>
      </p:sp>
      <p:sp>
        <p:nvSpPr>
          <p:cNvPr id="19461" name="5 CuadroTexto"/>
          <p:cNvSpPr txBox="1">
            <a:spLocks noChangeArrowheads="1"/>
          </p:cNvSpPr>
          <p:nvPr/>
        </p:nvSpPr>
        <p:spPr bwMode="auto">
          <a:xfrm>
            <a:off x="7872413" y="3976689"/>
            <a:ext cx="1441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DO" altLang="es-DO" sz="1600" b="1">
                <a:solidFill>
                  <a:schemeClr val="bg1"/>
                </a:solidFill>
                <a:latin typeface="Arial" panose="020B0604020202020204" pitchFamily="34" charset="0"/>
              </a:rPr>
              <a:t>Regulatorio</a:t>
            </a:r>
          </a:p>
        </p:txBody>
      </p:sp>
      <p:pic>
        <p:nvPicPr>
          <p:cNvPr id="19462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6" y="1174750"/>
            <a:ext cx="4455645" cy="444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upo 9"/>
          <p:cNvGrpSpPr>
            <a:grpSpLocks/>
          </p:cNvGrpSpPr>
          <p:nvPr/>
        </p:nvGrpSpPr>
        <p:grpSpPr bwMode="auto">
          <a:xfrm>
            <a:off x="7901480" y="1852090"/>
            <a:ext cx="2617929" cy="2822681"/>
            <a:chOff x="6391718" y="2460308"/>
            <a:chExt cx="2618032" cy="2823770"/>
          </a:xfrm>
        </p:grpSpPr>
        <p:sp>
          <p:nvSpPr>
            <p:cNvPr id="19466" name="4 CuadroTexto"/>
            <p:cNvSpPr txBox="1">
              <a:spLocks noChangeArrowheads="1"/>
            </p:cNvSpPr>
            <p:nvPr/>
          </p:nvSpPr>
          <p:spPr bwMode="auto">
            <a:xfrm rot="4261415">
              <a:off x="7774659" y="3807255"/>
              <a:ext cx="20085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s-DO" altLang="es-DO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Encadenamiento productivo</a:t>
              </a:r>
            </a:p>
          </p:txBody>
        </p:sp>
        <p:sp>
          <p:nvSpPr>
            <p:cNvPr id="19467" name="3 CuadroTexto"/>
            <p:cNvSpPr txBox="1">
              <a:spLocks noChangeArrowheads="1"/>
            </p:cNvSpPr>
            <p:nvPr/>
          </p:nvSpPr>
          <p:spPr bwMode="auto">
            <a:xfrm rot="18365805">
              <a:off x="5990974" y="2861052"/>
              <a:ext cx="144782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s-DO" altLang="es-DO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Fortalecimiento de Recursos Humanos </a:t>
              </a:r>
            </a:p>
          </p:txBody>
        </p:sp>
        <p:sp>
          <p:nvSpPr>
            <p:cNvPr id="19468" name="5 CuadroTexto"/>
            <p:cNvSpPr txBox="1">
              <a:spLocks noChangeArrowheads="1"/>
            </p:cNvSpPr>
            <p:nvPr/>
          </p:nvSpPr>
          <p:spPr bwMode="auto">
            <a:xfrm>
              <a:off x="6998990" y="4976301"/>
              <a:ext cx="15584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s-DO" altLang="es-DO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Regulatorio</a:t>
              </a:r>
              <a:endParaRPr lang="es-DO" altLang="es-DO" sz="16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5976939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s-DO"/>
              <a:t> </a:t>
            </a:r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5976939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s-DO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494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sz="4000" b="1" dirty="0"/>
              <a:t>Objetivos Específicos</a:t>
            </a:r>
            <a:r>
              <a:rPr lang="es-DO" sz="4000" dirty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392" y="2286001"/>
            <a:ext cx="7989752" cy="4017298"/>
          </a:xfrm>
        </p:spPr>
        <p:txBody>
          <a:bodyPr/>
          <a:lstStyle/>
          <a:p>
            <a:pPr marL="385763" indent="-385763" algn="just">
              <a:buFont typeface="+mj-lt"/>
              <a:buAutoNum type="arabicPeriod"/>
              <a:defRPr/>
            </a:pPr>
            <a:r>
              <a:rPr lang="es-DO" sz="2400" dirty="0"/>
              <a:t>Identificar las necesidades, capacidades y oportunidades del sector.</a:t>
            </a:r>
          </a:p>
          <a:p>
            <a:pPr marL="385763" indent="-385763" algn="just">
              <a:buFont typeface="+mj-lt"/>
              <a:buAutoNum type="arabicPeriod"/>
              <a:defRPr/>
            </a:pPr>
            <a:r>
              <a:rPr lang="es-DO" sz="2400" dirty="0"/>
              <a:t>Contribuir a la generación y desarrollo de los recursos humanos que requiere el sector.</a:t>
            </a:r>
          </a:p>
          <a:p>
            <a:pPr marL="385763" indent="-385763" algn="just">
              <a:buFont typeface="+mj-lt"/>
              <a:buAutoNum type="arabicPeriod"/>
              <a:defRPr/>
            </a:pPr>
            <a:r>
              <a:rPr lang="es-DO" sz="2400" dirty="0"/>
              <a:t>Promover encuentros empresariales y de encadenamiento productivo entre la industria local y zonas francas.</a:t>
            </a:r>
          </a:p>
          <a:p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2389" y="5734826"/>
            <a:ext cx="1796470" cy="97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10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4" y="7542213"/>
            <a:ext cx="663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upo 4"/>
          <p:cNvGrpSpPr>
            <a:grpSpLocks/>
          </p:cNvGrpSpPr>
          <p:nvPr/>
        </p:nvGrpSpPr>
        <p:grpSpPr bwMode="auto">
          <a:xfrm>
            <a:off x="2299191" y="5142117"/>
            <a:ext cx="5827378" cy="1579451"/>
            <a:chOff x="609601" y="1295825"/>
            <a:chExt cx="5647881" cy="1758572"/>
          </a:xfrm>
        </p:grpSpPr>
        <p:pic>
          <p:nvPicPr>
            <p:cNvPr id="17418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1" y="1310898"/>
              <a:ext cx="2732397" cy="174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998" y="1295825"/>
              <a:ext cx="2915484" cy="174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Group 24"/>
          <p:cNvGrpSpPr>
            <a:grpSpLocks/>
          </p:cNvGrpSpPr>
          <p:nvPr/>
        </p:nvGrpSpPr>
        <p:grpSpPr bwMode="auto">
          <a:xfrm>
            <a:off x="8354475" y="1028699"/>
            <a:ext cx="3455451" cy="3387545"/>
            <a:chOff x="2266950" y="1457036"/>
            <a:chExt cx="4591050" cy="3862677"/>
          </a:xfrm>
        </p:grpSpPr>
        <p:pic>
          <p:nvPicPr>
            <p:cNvPr id="17416" name="8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950" y="1547813"/>
              <a:ext cx="4591050" cy="377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8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29" t="78789" r="7054" b="11111"/>
            <a:stretch>
              <a:fillRect/>
            </a:stretch>
          </p:blipFill>
          <p:spPr bwMode="auto">
            <a:xfrm>
              <a:off x="4514272" y="1457036"/>
              <a:ext cx="73152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3" name="Rectángulo 6"/>
          <p:cNvSpPr>
            <a:spLocks noChangeArrowheads="1"/>
          </p:cNvSpPr>
          <p:nvPr/>
        </p:nvSpPr>
        <p:spPr bwMode="auto">
          <a:xfrm>
            <a:off x="1788553" y="938370"/>
            <a:ext cx="633801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DO" altLang="es-DO" sz="2000" b="1" dirty="0"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Existen 28 empresas actualmente en RD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DO" sz="2000" b="1" dirty="0"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19,942 empleos directos generados al 2015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DO" altLang="es-DO" sz="2000" b="1" dirty="0"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Valor de las Exportaciones de US$ 1,360.0MM al 2015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DO" altLang="es-DO" sz="2000" b="1" dirty="0"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25% del total de las Exportaciones de Zonas Francas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DO" altLang="es-DO" sz="2000" b="1" dirty="0"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Inversión Acumulada al 2015 de US$898.6MM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DO" altLang="es-DO" sz="2000" b="1" dirty="0"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RD en Aplicaciones para </a:t>
            </a:r>
            <a:r>
              <a:rPr lang="es-DO" altLang="es-DO" sz="2000" b="1" dirty="0" err="1"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Ostomía</a:t>
            </a:r>
            <a:r>
              <a:rPr lang="es-DO" altLang="es-DO" sz="2000" b="1" dirty="0"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somos No. 1 en exportaciones hacia EE.UU. 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DO" altLang="es-DO" sz="2000" b="1" dirty="0"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Somos No. 2 en exportaciones  de Hilo Dental hacia EE.UU. 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DO" altLang="es-DO" sz="2000" b="1" dirty="0">
                <a:latin typeface="Calibri Light" panose="020F03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En Instrumentos de medicina y cirugía No. 4 en exportaciones hacia EE.UU. </a:t>
            </a:r>
          </a:p>
        </p:txBody>
      </p:sp>
      <p:pic>
        <p:nvPicPr>
          <p:cNvPr id="17414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69" y="5128579"/>
            <a:ext cx="2820887" cy="157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Marcador de contenido 2"/>
          <p:cNvSpPr txBox="1">
            <a:spLocks/>
          </p:cNvSpPr>
          <p:nvPr/>
        </p:nvSpPr>
        <p:spPr bwMode="auto">
          <a:xfrm>
            <a:off x="845532" y="316029"/>
            <a:ext cx="82407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>
                <a:solidFill>
                  <a:schemeClr val="tx2"/>
                </a:solidFill>
                <a:latin typeface="Gill Sans MT" panose="020B0502020104020203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>
                <a:solidFill>
                  <a:schemeClr val="tx2"/>
                </a:solidFill>
                <a:latin typeface="Gill Sans MT" panose="020B0502020104020203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es-ES" altLang="es-DO" sz="2800" b="1" dirty="0" smtClean="0">
                <a:solidFill>
                  <a:schemeClr val="tx1"/>
                </a:solidFill>
              </a:rPr>
              <a:t>Industria de </a:t>
            </a:r>
            <a:r>
              <a:rPr lang="es-ES" altLang="es-DO" sz="2800" b="1" dirty="0">
                <a:solidFill>
                  <a:schemeClr val="tx1"/>
                </a:solidFill>
              </a:rPr>
              <a:t>Dispositivos Médicos en RD</a:t>
            </a:r>
            <a:endParaRPr lang="es-DO" altLang="es-DO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dirty="0" smtClean="0"/>
              <a:t>Empresas &amp; productos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07426465"/>
              </p:ext>
            </p:extLst>
          </p:nvPr>
        </p:nvGraphicFramePr>
        <p:xfrm>
          <a:off x="8863885" y="1143409"/>
          <a:ext cx="3048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2228"/>
              </p:ext>
            </p:extLst>
          </p:nvPr>
        </p:nvGraphicFramePr>
        <p:xfrm>
          <a:off x="1570151" y="1106664"/>
          <a:ext cx="7293734" cy="5424816"/>
        </p:xfrm>
        <a:graphic>
          <a:graphicData uri="http://schemas.openxmlformats.org/drawingml/2006/table">
            <a:tbl>
              <a:tblPr firstRow="1" firstCol="1" bandRow="1"/>
              <a:tblGrid>
                <a:gridCol w="2134863"/>
                <a:gridCol w="1725719"/>
                <a:gridCol w="3433152"/>
              </a:tblGrid>
              <a:tr h="16061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Empresas del Clúster de Dispositivos Médicos de la República Dominicana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Empresa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Ubicacion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8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Actividad / Productos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Accumed Corp.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Nigua / ZF San Cristóbal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Productos médicos a base de textiles para contacto con el cuerpo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Arriol International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San Isidro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Suturas quirúrgicas, bajantes de suero y equipos desechables para diálisis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B. Braun Dominican Republic, Inc.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Las Américas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Sets para administración IV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Baxter Healthcare, S. A.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San Cristóbal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Sets para administración IV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Cardinal Health D.R., Ltd.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Las Américas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Sábanas y dispositivos desechables para cirugías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Carefusion D. R. Ltd.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Las Américas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Agujas para biopsia y colectores de drenaje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CEA Global Dominicana, S.R.L.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San Pedro De Macorís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Catéteres y adaptadores cardiovasculares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Convatec Dominican Republic, Inc.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San Cristóbal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Bolsas y productos de ostomía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Corflex Caribe, S. R. L.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San Isidro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Dispositivos ortopédicos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Das Medical International, S. R. L.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La Romana II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Cubiertas quirúrgicas, OEM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Davis &amp; Geck Caribe, Ltd.(Covidien-Medtronic)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San Isidro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Suturas quirúrgicas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Royal Intercontinental, S. R. L.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Santiago - Navarrete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Jeringas y vendas para terapias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Edwards Lifesciencies, Ag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San Cristóbal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Sets y dispositivos ´para monitoreo hemodinámico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Fenwal International, Inc.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San Cristóbal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Sets y dispositivos para manejo sangre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Getinge Dominican Republic, S. A.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San Cristóbal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Dispositivos para traslado de pacientes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Hospira, Ltd.(Pfizer)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San Cristóbal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Sets para administración IV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Johnson &amp; Johnson Dental Care Company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San Cristóbal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Hilo dental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Laboratorio Magnachem International, S. R. L.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Zona Industrial De Haina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Medicamentos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Laboratorios Rowe, S. R. L.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Perlav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Medicamentos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Medsorb Dominicana, S.A.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San Pedro De Macorís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Dispositivos desechables para cirugía, odontología y oftalmología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Metrix Dominicana, C. Por A.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San Cristóbal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Sub-ensamble de bajantes de suero para nutrición enteral y parenteral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Microtek  Dominicana, S.A.(Ecolab)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La Romana II / ZF Las Américas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Cubiertas quirúrgicas y dispositivos desechables para cirugía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Optec Usa, Inc.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San Pedro De Macorís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Dispositivos ortopédicos, OEM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Oscor Caribe, Llc.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Las Américas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Componentes para equipos cardiovasculares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QEL Dominicana, S. A.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Esperanza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Vendas elásticas, subcontratista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Remington Medical S.A.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Las Américas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Dispositivos médicos desechables, OEM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Sorin Group DR, S. R. L.(Livanova)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Las Américas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Productos de plástico y electro-mecánicos para dispositivos médicos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Technical Precision Plastics Dominicana, Ltd.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>
                          <a:effectLst/>
                          <a:latin typeface="Calibri"/>
                          <a:ea typeface="Calibri"/>
                          <a:cs typeface="Times New Roman"/>
                        </a:rPr>
                        <a:t>ZF San Cristóbal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DO" sz="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Moldeo de componentes para productos médicos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99" marR="52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783014" y="12770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itchFamily="34" charset="0"/>
                <a:cs typeface="Arial" pitchFamily="34" charset="0"/>
              </a:rPr>
              <a:t/>
            </a:r>
            <a:br>
              <a:rPr lang="en-US" altLang="en-US">
                <a:latin typeface="Arial" pitchFamily="34" charset="0"/>
                <a:cs typeface="Arial" pitchFamily="34" charset="0"/>
              </a:rPr>
            </a:b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133600" y="6277788"/>
            <a:ext cx="419100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00" baseline="30000" dirty="0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[</a:t>
            </a:r>
            <a:r>
              <a:rPr lang="en-US" altLang="en-US" sz="500" baseline="30000" dirty="0" bmk="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1]</a:t>
            </a:r>
            <a:r>
              <a:rPr lang="es-DO" altLang="en-US" sz="5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Fuentes: (Asociación Dominicana de Zonas Francas (ADOZONA), 2016) (Consejo Nacional Zonas </a:t>
            </a:r>
            <a:r>
              <a:rPr lang="es-DO" altLang="en-US" sz="5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Frrancas</a:t>
            </a:r>
            <a:r>
              <a:rPr lang="es-DO" altLang="en-US" sz="5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lang="es-DO" altLang="en-US" sz="5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Exxportación</a:t>
            </a:r>
            <a:r>
              <a:rPr lang="es-DO" altLang="en-US" sz="5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(CNZFE), Varios años)</a:t>
            </a:r>
            <a:endParaRPr lang="es-DO" altLang="en-US" sz="105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3 CuadroTexto"/>
          <p:cNvSpPr txBox="1">
            <a:spLocks noChangeArrowheads="1"/>
          </p:cNvSpPr>
          <p:nvPr/>
        </p:nvSpPr>
        <p:spPr bwMode="auto">
          <a:xfrm>
            <a:off x="1941513" y="6496051"/>
            <a:ext cx="5759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DO" sz="1200">
                <a:solidFill>
                  <a:srgbClr val="002060"/>
                </a:solidFill>
              </a:rPr>
              <a:t>SOURCE:  Banco Central, Consejo Nacional de Zonas Francas (CNZFE)</a:t>
            </a:r>
            <a:endParaRPr lang="es-DO" altLang="es-DO" sz="1200">
              <a:solidFill>
                <a:srgbClr val="002060"/>
              </a:solidFill>
            </a:endParaRPr>
          </a:p>
        </p:txBody>
      </p:sp>
      <p:graphicFrame>
        <p:nvGraphicFramePr>
          <p:cNvPr id="5" name="2 Gráfico"/>
          <p:cNvGraphicFramePr>
            <a:graphicFrameLocks/>
          </p:cNvGraphicFramePr>
          <p:nvPr/>
        </p:nvGraphicFramePr>
        <p:xfrm>
          <a:off x="2919774" y="1297435"/>
          <a:ext cx="6324744" cy="217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Marcador de contenido 2"/>
          <p:cNvSpPr txBox="1">
            <a:spLocks/>
          </p:cNvSpPr>
          <p:nvPr/>
        </p:nvSpPr>
        <p:spPr bwMode="auto">
          <a:xfrm>
            <a:off x="1941513" y="520700"/>
            <a:ext cx="824071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>
                <a:solidFill>
                  <a:schemeClr val="tx2"/>
                </a:solidFill>
                <a:latin typeface="Gill Sans MT" panose="020B0502020104020203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>
                <a:solidFill>
                  <a:schemeClr val="tx2"/>
                </a:solidFill>
                <a:latin typeface="Gill Sans MT" panose="020B0502020104020203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>
                <a:solidFill>
                  <a:schemeClr val="tx2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es-ES" altLang="es-DO" sz="3600" b="1">
                <a:solidFill>
                  <a:schemeClr val="tx1"/>
                </a:solidFill>
              </a:rPr>
              <a:t>Proyecciones</a:t>
            </a:r>
            <a:endParaRPr lang="es-DO" altLang="es-DO" sz="3600" b="1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41514" y="1149350"/>
            <a:ext cx="8281987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DO"/>
          </a:p>
        </p:txBody>
      </p:sp>
      <p:graphicFrame>
        <p:nvGraphicFramePr>
          <p:cNvPr id="8" name="3 Gráfico"/>
          <p:cNvGraphicFramePr>
            <a:graphicFrameLocks/>
          </p:cNvGraphicFramePr>
          <p:nvPr/>
        </p:nvGraphicFramePr>
        <p:xfrm>
          <a:off x="2708858" y="3931366"/>
          <a:ext cx="6954590" cy="225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92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6234" y="174223"/>
            <a:ext cx="8009586" cy="1399281"/>
          </a:xfrm>
        </p:spPr>
        <p:txBody>
          <a:bodyPr>
            <a:normAutofit/>
          </a:bodyPr>
          <a:lstStyle/>
          <a:p>
            <a:r>
              <a:rPr lang="es-DO" sz="3200" dirty="0" smtClean="0"/>
              <a:t>Clúster Dispositivos Médicos y Farmacéuticos-Grupos de Trabajo</a:t>
            </a:r>
            <a:endParaRPr lang="es-DO" sz="32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95819961"/>
              </p:ext>
            </p:extLst>
          </p:nvPr>
        </p:nvGraphicFramePr>
        <p:xfrm>
          <a:off x="2038927" y="12348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543" y="174223"/>
            <a:ext cx="2154718" cy="11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60" y="5684666"/>
            <a:ext cx="1586751" cy="864052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607758808"/>
              </p:ext>
            </p:extLst>
          </p:nvPr>
        </p:nvGraphicFramePr>
        <p:xfrm>
          <a:off x="2571068" y="1192494"/>
          <a:ext cx="10456739" cy="479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lipse 9"/>
          <p:cNvSpPr/>
          <p:nvPr/>
        </p:nvSpPr>
        <p:spPr>
          <a:xfrm>
            <a:off x="1979397" y="374086"/>
            <a:ext cx="1332992" cy="87282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11" name="Grupo 10"/>
          <p:cNvGrpSpPr/>
          <p:nvPr/>
        </p:nvGrpSpPr>
        <p:grpSpPr>
          <a:xfrm>
            <a:off x="1399113" y="291983"/>
            <a:ext cx="8283955" cy="1332992"/>
            <a:chOff x="1016000" y="709845"/>
            <a:chExt cx="8283955" cy="1332992"/>
          </a:xfrm>
        </p:grpSpPr>
        <p:sp>
          <p:nvSpPr>
            <p:cNvPr id="12" name="Rectángulo 11"/>
            <p:cNvSpPr/>
            <p:nvPr/>
          </p:nvSpPr>
          <p:spPr>
            <a:xfrm>
              <a:off x="1016000" y="709845"/>
              <a:ext cx="7112000" cy="133299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2187955" y="777735"/>
              <a:ext cx="7112000" cy="911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82550" rIns="0" bIns="825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DO" sz="6500" kern="1200" dirty="0" smtClean="0"/>
                <a:t>Encadenamientos</a:t>
              </a:r>
              <a:endParaRPr lang="es-DO" sz="6500" kern="1200" dirty="0"/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2684437" y="6548718"/>
            <a:ext cx="7519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200" dirty="0" smtClean="0"/>
              <a:t>Listado de empresas del clúster-listado de proveedores potenciales y contactos-data empresarial-Minutas-Cartas</a:t>
            </a:r>
            <a:endParaRPr lang="es-DO" sz="1200" dirty="0"/>
          </a:p>
        </p:txBody>
      </p:sp>
      <p:grpSp>
        <p:nvGrpSpPr>
          <p:cNvPr id="16" name="Grupo 15"/>
          <p:cNvGrpSpPr/>
          <p:nvPr/>
        </p:nvGrpSpPr>
        <p:grpSpPr>
          <a:xfrm>
            <a:off x="1180173" y="2089799"/>
            <a:ext cx="2496502" cy="2327656"/>
            <a:chOff x="1979996" y="566669"/>
            <a:chExt cx="4279136" cy="1416677"/>
          </a:xfrm>
        </p:grpSpPr>
        <p:sp>
          <p:nvSpPr>
            <p:cNvPr id="17" name="Rectángulo redondeado 16"/>
            <p:cNvSpPr/>
            <p:nvPr/>
          </p:nvSpPr>
          <p:spPr>
            <a:xfrm>
              <a:off x="1979996" y="566669"/>
              <a:ext cx="4279136" cy="141667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DO" sz="1600"/>
            </a:p>
          </p:txBody>
        </p:sp>
        <p:sp>
          <p:nvSpPr>
            <p:cNvPr id="18" name="Marcador de contenido 5"/>
            <p:cNvSpPr txBox="1">
              <a:spLocks/>
            </p:cNvSpPr>
            <p:nvPr/>
          </p:nvSpPr>
          <p:spPr>
            <a:xfrm>
              <a:off x="2107237" y="618186"/>
              <a:ext cx="3920526" cy="1313644"/>
            </a:xfrm>
            <a:prstGeom prst="rect">
              <a:avLst/>
            </a:prstGeom>
            <a:ln>
              <a:noFill/>
            </a:ln>
          </p:spPr>
          <p:txBody>
            <a:bodyPr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8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buFont typeface="Wingdings" panose="05000000000000000000" pitchFamily="2" charset="2"/>
                <a:buChar char="q"/>
              </a:pPr>
              <a:r>
                <a:rPr lang="es-DO" altLang="es-DO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Reuniones Mensuales</a:t>
              </a:r>
            </a:p>
            <a:p>
              <a:pPr algn="just">
                <a:buFont typeface="Wingdings" panose="05000000000000000000" pitchFamily="2" charset="2"/>
                <a:buChar char="q"/>
              </a:pPr>
              <a:r>
                <a:rPr lang="es-DO" altLang="es-DO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Compuesto por Gerentes de compras y Supply Chain </a:t>
              </a:r>
            </a:p>
            <a:p>
              <a:pPr algn="just">
                <a:buFont typeface="Wingdings" panose="05000000000000000000" pitchFamily="2" charset="2"/>
                <a:buChar char="q"/>
              </a:pPr>
              <a:r>
                <a:rPr lang="es-DO" altLang="es-DO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1ra Licitación de Productos </a:t>
              </a:r>
              <a:r>
                <a:rPr lang="es-DO" altLang="es-DO" sz="1200" dirty="0" err="1" smtClean="0">
                  <a:latin typeface="Calibri" panose="020F0502020204030204" pitchFamily="34" charset="0"/>
                  <a:cs typeface="Arial" panose="020B0604020202020204" pitchFamily="34" charset="0"/>
                </a:rPr>
                <a:t>MROs</a:t>
              </a:r>
              <a:endParaRPr lang="es-DO" altLang="es-DO" sz="1200" dirty="0" smtClean="0"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buFont typeface="Wingdings" panose="05000000000000000000" pitchFamily="2" charset="2"/>
                <a:buChar char="q"/>
              </a:pPr>
              <a:r>
                <a:rPr lang="es-DO" altLang="es-DO" sz="1200" dirty="0" smtClean="0">
                  <a:latin typeface="Calibri" panose="020F0502020204030204" pitchFamily="34" charset="0"/>
                  <a:cs typeface="Arial" panose="020B0604020202020204" pitchFamily="34" charset="0"/>
                </a:rPr>
                <a:t>En procesos de compras con la industria local.</a:t>
              </a:r>
            </a:p>
            <a:p>
              <a:pPr algn="just">
                <a:buFont typeface="Wingdings" panose="05000000000000000000" pitchFamily="2" charset="2"/>
                <a:buChar char="q"/>
              </a:pPr>
              <a:endParaRPr lang="es-DO" altLang="es-DO" sz="1200" dirty="0" smtClean="0"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buFont typeface="Wingdings" panose="05000000000000000000" pitchFamily="2" charset="2"/>
                <a:buChar char="q"/>
              </a:pPr>
              <a:endParaRPr lang="es-DO" altLang="es-DO" sz="1200" dirty="0" smtClean="0"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buFont typeface="Wingdings" panose="05000000000000000000" pitchFamily="2" charset="2"/>
                <a:buChar char="q"/>
              </a:pPr>
              <a:endParaRPr lang="es-DO" altLang="es-DO" sz="1200" dirty="0" smtClean="0"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0" indent="0" algn="just">
                <a:buFont typeface="Arial"/>
                <a:buNone/>
                <a:defRPr/>
              </a:pPr>
              <a:endParaRPr lang="es-DO" altLang="es-DO" sz="1200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2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ess 08 16x9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cess08_16x9_TP102888887" id="{34FF4EFC-F006-4569-B7FD-D5F94053E30C}" vid="{F0232C70-C99B-488D-B0AC-72311FABBE89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videndo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1A3260"/>
    </a:accent1>
    <a:accent2>
      <a:srgbClr val="4590B8"/>
    </a:accent2>
    <a:accent3>
      <a:srgbClr val="45CBE8"/>
    </a:accent3>
    <a:accent4>
      <a:srgbClr val="969FA7"/>
    </a:accent4>
    <a:accent5>
      <a:srgbClr val="A2C777"/>
    </a:accent5>
    <a:accent6>
      <a:srgbClr val="42955F"/>
    </a:accent6>
    <a:hlink>
      <a:srgbClr val="828282"/>
    </a:hlink>
    <a:folHlink>
      <a:srgbClr val="A5A5A5"/>
    </a:folHlink>
  </a:clrScheme>
  <a:fontScheme name="Dividendo">
    <a:maj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Dividendo">
    <a:fillStyleLst>
      <a:solidFill>
        <a:schemeClr val="phClr"/>
      </a:solidFill>
      <a:gradFill rotWithShape="1">
        <a:gsLst>
          <a:gs pos="0">
            <a:schemeClr val="phClr">
              <a:tint val="68000"/>
              <a:alpha val="90000"/>
              <a:lumMod val="100000"/>
            </a:schemeClr>
          </a:gs>
          <a:gs pos="100000">
            <a:schemeClr val="phClr">
              <a:tint val="90000"/>
              <a:lumMod val="95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lumMod val="110000"/>
            </a:schemeClr>
          </a:gs>
          <a:gs pos="84000">
            <a:schemeClr val="phClr">
              <a:shade val="90000"/>
              <a:lumMod val="88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>
            <a:lumMod val="90000"/>
          </a:schemeClr>
        </a:solidFill>
        <a:prstDash val="solid"/>
      </a:ln>
      <a:ln w="2222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55000"/>
            </a:srgbClr>
          </a:outerShdw>
        </a:effectLst>
      </a:effectStyle>
      <a:effectStyle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88000">
            <a:schemeClr val="phClr">
              <a:shade val="94000"/>
              <a:satMod val="110000"/>
              <a:lumMod val="8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8000"/>
              <a:satMod val="110000"/>
              <a:lumMod val="8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B36A68-B985-479C-ABD2-B60B3ED4A3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Diapositiva SmartArt de resultado aleatorio para procesar (verde sobre negro), panorámica</Template>
  <TotalTime>0</TotalTime>
  <Words>939</Words>
  <Application>Microsoft Office PowerPoint</Application>
  <PresentationFormat>Panorámica</PresentationFormat>
  <Paragraphs>167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6" baseType="lpstr">
      <vt:lpstr>MS PGothic</vt:lpstr>
      <vt:lpstr>Arial</vt:lpstr>
      <vt:lpstr>Calibri</vt:lpstr>
      <vt:lpstr>Calibri Light</vt:lpstr>
      <vt:lpstr>Century Gothic</vt:lpstr>
      <vt:lpstr>Consolas</vt:lpstr>
      <vt:lpstr>Corbel</vt:lpstr>
      <vt:lpstr>Gill Sans MT</vt:lpstr>
      <vt:lpstr>Times New Roman</vt:lpstr>
      <vt:lpstr>Wingdings</vt:lpstr>
      <vt:lpstr>Wingdings 2</vt:lpstr>
      <vt:lpstr>Process 08 16x9</vt:lpstr>
      <vt:lpstr>HDOfficeLightV0</vt:lpstr>
      <vt:lpstr>Parallax</vt:lpstr>
      <vt:lpstr>Presentación de PowerPoint</vt:lpstr>
      <vt:lpstr>Presentación de PowerPoint</vt:lpstr>
      <vt:lpstr>Presentación de PowerPoint</vt:lpstr>
      <vt:lpstr>Objetivos Específicos:</vt:lpstr>
      <vt:lpstr>Presentación de PowerPoint</vt:lpstr>
      <vt:lpstr>Empresas &amp; productos</vt:lpstr>
      <vt:lpstr>Presentación de PowerPoint</vt:lpstr>
      <vt:lpstr>Clúster Dispositivos Médicos y Farmacéuticos-Grupos de Trabajo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2017-01-25T16:41:34Z</dcterms:created>
  <dcterms:modified xsi:type="dcterms:W3CDTF">2017-02-15T14:42:59Z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TC028888909991</vt:lpwstr>
  </property>
</Properties>
</file>