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70" r:id="rId2"/>
    <p:sldId id="271" r:id="rId3"/>
    <p:sldId id="262" r:id="rId4"/>
    <p:sldId id="261" r:id="rId5"/>
    <p:sldId id="272" r:id="rId6"/>
  </p:sldIdLst>
  <p:sldSz cx="12192000" cy="6858000"/>
  <p:notesSz cx="6858000" cy="91440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quel Rodríguez" initials="RR" lastIdx="2" clrIdx="0">
    <p:extLst>
      <p:ext uri="{19B8F6BF-5375-455C-9EA6-DF929625EA0E}">
        <p15:presenceInfo xmlns:p15="http://schemas.microsoft.com/office/powerpoint/2012/main" userId="S-1-5-21-2033171939-1782601235-4293395676-1133" providerId="AD"/>
      </p:ext>
    </p:extLst>
  </p:cmAuthor>
  <p:cmAuthor id="2" name="Hector Tamburini" initials="HT" lastIdx="1" clrIdx="1">
    <p:extLst>
      <p:ext uri="{19B8F6BF-5375-455C-9EA6-DF929625EA0E}">
        <p15:presenceInfo xmlns:p15="http://schemas.microsoft.com/office/powerpoint/2012/main" userId="S-1-5-21-3885332863-3611852820-3815300923-158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7509-C9FC-4334-815C-9F5C99BD6549}" type="datetimeFigureOut">
              <a:rPr lang="es-DO" smtClean="0"/>
              <a:t>15/2/17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3B52-64EF-4C8C-8469-C63A7BE2FA5B}" type="slidenum">
              <a:rPr lang="es-DO" smtClean="0"/>
              <a:t>‹Nº›</a:t>
            </a:fld>
            <a:endParaRPr lang="es-DO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0837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7509-C9FC-4334-815C-9F5C99BD6549}" type="datetimeFigureOut">
              <a:rPr lang="es-DO" smtClean="0"/>
              <a:t>15/2/17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3B52-64EF-4C8C-8469-C63A7BE2FA5B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3899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7509-C9FC-4334-815C-9F5C99BD6549}" type="datetimeFigureOut">
              <a:rPr lang="es-DO" smtClean="0"/>
              <a:t>15/2/17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3B52-64EF-4C8C-8469-C63A7BE2FA5B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69865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7509-C9FC-4334-815C-9F5C99BD6549}" type="datetimeFigureOut">
              <a:rPr lang="es-DO" smtClean="0"/>
              <a:t>15/2/17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3B52-64EF-4C8C-8469-C63A7BE2FA5B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707485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7509-C9FC-4334-815C-9F5C99BD6549}" type="datetimeFigureOut">
              <a:rPr lang="es-DO" smtClean="0"/>
              <a:t>15/2/17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3B52-64EF-4C8C-8469-C63A7BE2FA5B}" type="slidenum">
              <a:rPr lang="es-DO" smtClean="0"/>
              <a:t>‹Nº›</a:t>
            </a:fld>
            <a:endParaRPr lang="es-DO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3977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7509-C9FC-4334-815C-9F5C99BD6549}" type="datetimeFigureOut">
              <a:rPr lang="es-DO" smtClean="0"/>
              <a:t>15/2/17</a:t>
            </a:fld>
            <a:endParaRPr lang="es-D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3B52-64EF-4C8C-8469-C63A7BE2FA5B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086671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7509-C9FC-4334-815C-9F5C99BD6549}" type="datetimeFigureOut">
              <a:rPr lang="es-DO" smtClean="0"/>
              <a:t>15/2/17</a:t>
            </a:fld>
            <a:endParaRPr lang="es-D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3B52-64EF-4C8C-8469-C63A7BE2FA5B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96728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7509-C9FC-4334-815C-9F5C99BD6549}" type="datetimeFigureOut">
              <a:rPr lang="es-DO" smtClean="0"/>
              <a:t>15/2/17</a:t>
            </a:fld>
            <a:endParaRPr lang="es-D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3B52-64EF-4C8C-8469-C63A7BE2FA5B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286831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7509-C9FC-4334-815C-9F5C99BD6549}" type="datetimeFigureOut">
              <a:rPr lang="es-DO" smtClean="0"/>
              <a:t>15/2/17</a:t>
            </a:fld>
            <a:endParaRPr lang="es-D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D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3B52-64EF-4C8C-8469-C63A7BE2FA5B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78117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6787509-C9FC-4334-815C-9F5C99BD6549}" type="datetimeFigureOut">
              <a:rPr lang="es-DO" smtClean="0"/>
              <a:t>15/2/17</a:t>
            </a:fld>
            <a:endParaRPr lang="es-D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D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DBE3B52-64EF-4C8C-8469-C63A7BE2FA5B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649891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7509-C9FC-4334-815C-9F5C99BD6549}" type="datetimeFigureOut">
              <a:rPr lang="es-DO" smtClean="0"/>
              <a:t>15/2/17</a:t>
            </a:fld>
            <a:endParaRPr lang="es-D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3B52-64EF-4C8C-8469-C63A7BE2FA5B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981412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6787509-C9FC-4334-815C-9F5C99BD6549}" type="datetimeFigureOut">
              <a:rPr lang="es-DO" smtClean="0"/>
              <a:t>15/2/17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DBE3B52-64EF-4C8C-8469-C63A7BE2FA5B}" type="slidenum">
              <a:rPr lang="es-DO" smtClean="0"/>
              <a:t>‹Nº›</a:t>
            </a:fld>
            <a:endParaRPr lang="es-DO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3879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2257425" y="3726658"/>
            <a:ext cx="7772400" cy="837406"/>
          </a:xfrm>
          <a:prstGeom prst="rect">
            <a:avLst/>
          </a:prstGeom>
        </p:spPr>
        <p:txBody>
          <a:bodyPr tIns="0" bIns="0" anchor="b"/>
          <a:lstStyle>
            <a:lvl1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600" b="0" kern="1200" spc="-5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es-DO" altLang="es-DO" sz="4000" b="1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es-DO" altLang="es-DO" sz="4000" b="1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s-DO" altLang="es-DO" sz="4000" b="1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Clúster Logística</a:t>
            </a:r>
            <a:br>
              <a:rPr lang="es-DO" altLang="es-DO" sz="4000" b="1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s-DO" altLang="es-DO" sz="2800" b="1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de la Republica Dominicana</a:t>
            </a:r>
          </a:p>
        </p:txBody>
      </p:sp>
      <p:sp>
        <p:nvSpPr>
          <p:cNvPr id="7" name="CuadroTexto 1"/>
          <p:cNvSpPr txBox="1">
            <a:spLocks noChangeArrowheads="1"/>
          </p:cNvSpPr>
          <p:nvPr/>
        </p:nvSpPr>
        <p:spPr bwMode="auto">
          <a:xfrm>
            <a:off x="3311391" y="5793582"/>
            <a:ext cx="5976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es-DO" altLang="es-DO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Febrero 2017</a:t>
            </a:r>
            <a:endParaRPr lang="es-DO" altLang="es-DO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024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4363" y="849313"/>
            <a:ext cx="3313112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340" y="417513"/>
            <a:ext cx="15240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7" descr="C:\Users\Hector Rafael\Documents\AAA TODO DESKTOP JUL 31 2015\DESKTOP 2015\ADOZONA GOLF 2015\Oro\CNZFE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1498" y="280195"/>
            <a:ext cx="1576388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8616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DO" dirty="0"/>
          </a:p>
        </p:txBody>
      </p:sp>
      <p:sp>
        <p:nvSpPr>
          <p:cNvPr id="7" name="Marcador de conteni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s-DO" altLang="es-DO" dirty="0">
                <a:solidFill>
                  <a:schemeClr val="tx1"/>
                </a:solidFill>
              </a:rPr>
              <a:t>Instituido en ADOZONA en el 2015 en colaboración con el CNZFE</a:t>
            </a:r>
            <a:r>
              <a:rPr lang="es-DO" altLang="es-DO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s-DO" b="1" dirty="0">
                <a:solidFill>
                  <a:schemeClr val="tx1"/>
                </a:solidFill>
              </a:rPr>
              <a:t>Misión: </a:t>
            </a:r>
            <a:r>
              <a:rPr lang="es-DO" altLang="es-DO" dirty="0">
                <a:solidFill>
                  <a:schemeClr val="tx1"/>
                </a:solidFill>
              </a:rPr>
              <a:t>Contribuir con  el desarrollo y fortalecimiento de la competitividad del sector zona franca e industrial, generando las sinergias necesarias entre los distintos actores que intervienen en la cadena logística: sector privado, gobierno, academia y organismos internacionales.</a:t>
            </a:r>
          </a:p>
          <a:p>
            <a:pPr algn="just"/>
            <a:r>
              <a:rPr lang="es-DO" altLang="es-DO" b="1" dirty="0">
                <a:solidFill>
                  <a:schemeClr val="tx1"/>
                </a:solidFill>
              </a:rPr>
              <a:t>Objetivo General: </a:t>
            </a:r>
            <a:r>
              <a:rPr lang="es-DO" altLang="es-DO" dirty="0">
                <a:solidFill>
                  <a:schemeClr val="tx1"/>
                </a:solidFill>
              </a:rPr>
              <a:t>Identificar y promover las acciones que permitan elevar la eficiencia y la confianza de los procesos logísticos, a través del fortalecimiento de la cadena y la concientización de la importancia que la misma tiene para el desarrollo económico del país.</a:t>
            </a:r>
            <a:endParaRPr lang="es-DO" altLang="es-DO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es-DO" altLang="es-DO" dirty="0" smtClean="0"/>
          </a:p>
          <a:p>
            <a:pPr>
              <a:buFont typeface="Wingdings" panose="05000000000000000000" pitchFamily="2" charset="2"/>
              <a:buChar char="q"/>
            </a:pPr>
            <a:endParaRPr lang="es-DO" altLang="es-DO" dirty="0"/>
          </a:p>
          <a:p>
            <a:pPr>
              <a:buFont typeface="Wingdings" panose="05000000000000000000" pitchFamily="2" charset="2"/>
              <a:buChar char="q"/>
            </a:pPr>
            <a:endParaRPr lang="es-DO" altLang="es-DO" dirty="0"/>
          </a:p>
          <a:p>
            <a:endParaRPr lang="es-DO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DO" dirty="0"/>
          </a:p>
        </p:txBody>
      </p:sp>
      <p:pic>
        <p:nvPicPr>
          <p:cNvPr id="9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50" y="937259"/>
            <a:ext cx="3313112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9240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DO" b="1" dirty="0"/>
              <a:t>Objetivos Específicos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85763" indent="-385763" algn="just">
              <a:buFont typeface="Calibri Light" panose="020F0302020204030204" pitchFamily="34" charset="0"/>
              <a:buAutoNum type="arabicPeriod"/>
            </a:pPr>
            <a:r>
              <a:rPr lang="es-DO" altLang="es-DO" dirty="0">
                <a:solidFill>
                  <a:schemeClr val="tx1"/>
                </a:solidFill>
              </a:rPr>
              <a:t>Agrupar en el clúster a las empresas, entidades del gobierno y demás organismos que estén vinculados a la cadena de valor del sector logístico.</a:t>
            </a:r>
          </a:p>
          <a:p>
            <a:pPr marL="385763" indent="-385763" algn="just">
              <a:buFont typeface="Calibri Light" panose="020F0302020204030204" pitchFamily="34" charset="0"/>
              <a:buAutoNum type="arabicPeriod"/>
            </a:pPr>
            <a:r>
              <a:rPr lang="es-DO" altLang="es-DO" dirty="0">
                <a:solidFill>
                  <a:schemeClr val="tx1"/>
                </a:solidFill>
              </a:rPr>
              <a:t>Identificar y promover las acciones que beneficien a la competitividad del sector </a:t>
            </a:r>
          </a:p>
        </p:txBody>
      </p:sp>
    </p:spTree>
    <p:extLst>
      <p:ext uri="{BB962C8B-B14F-4D97-AF65-F5344CB8AC3E}">
        <p14:creationId xmlns:p14="http://schemas.microsoft.com/office/powerpoint/2010/main" val="195069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DO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4543023" y="251459"/>
            <a:ext cx="6492240" cy="52578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s-DO" altLang="es-DO" dirty="0" smtClean="0"/>
              <a:t>Reuniones Mensuales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DO" altLang="es-DO" dirty="0" smtClean="0"/>
              <a:t>Compuesta por Directores, CEO, Gerentes.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DO" altLang="es-DO" dirty="0" smtClean="0"/>
              <a:t>Asisten </a:t>
            </a:r>
            <a:r>
              <a:rPr lang="es-DO" altLang="es-DO" dirty="0"/>
              <a:t>9 empresas de manera </a:t>
            </a:r>
            <a:r>
              <a:rPr lang="es-DO" altLang="es-DO" dirty="0" smtClean="0"/>
              <a:t>regular</a:t>
            </a:r>
            <a:endParaRPr lang="es-DO" altLang="es-DO" dirty="0"/>
          </a:p>
          <a:p>
            <a:pPr>
              <a:buFont typeface="Wingdings" panose="05000000000000000000" pitchFamily="2" charset="2"/>
              <a:buChar char="q"/>
            </a:pPr>
            <a:r>
              <a:rPr lang="es-DO" altLang="es-DO" dirty="0"/>
              <a:t>Coordinador Actual: Hector Tamburini, </a:t>
            </a:r>
            <a:r>
              <a:rPr lang="es-DO" altLang="es-DO" dirty="0" err="1"/>
              <a:t>DPWorld</a:t>
            </a:r>
            <a:r>
              <a:rPr lang="es-DO" altLang="es-DO" dirty="0"/>
              <a:t> Caucedo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DO" altLang="es-DO" dirty="0"/>
              <a:t>Hemos desarrollado el 1er estudio de detección de necesidades de capacitación para el </a:t>
            </a:r>
            <a:r>
              <a:rPr lang="es-DO" altLang="es-DO" dirty="0" smtClean="0"/>
              <a:t>sector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DO" altLang="es-DO" dirty="0"/>
              <a:t>Hemos desarrollado 1er </a:t>
            </a:r>
            <a:r>
              <a:rPr lang="es-DO" altLang="es-DO" dirty="0" smtClean="0"/>
              <a:t>estudio de Benchmarking sobre mejores prácticas para el desarrollo de centros logísticos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DO" altLang="es-DO" dirty="0"/>
              <a:t> </a:t>
            </a:r>
            <a:r>
              <a:rPr lang="es-DO" altLang="es-DO" dirty="0" smtClean="0"/>
              <a:t>Participación activa en la mesa para el desarrollo de centros logísticos -DGA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DO" altLang="es-DO" dirty="0" smtClean="0"/>
              <a:t>Participación activa para la promulgación de la ley de aduanas-Congreso Nacional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DO" dirty="0" smtClean="0"/>
              <a:t>Participación activa en el comité de facilitación de Comercio-AMCHAM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DO" dirty="0" smtClean="0"/>
              <a:t>CNZFE participa activamente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DO" dirty="0" smtClean="0"/>
              <a:t>CNC participa activamente </a:t>
            </a:r>
            <a:endParaRPr lang="es-DO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297179"/>
          </a:xfrm>
        </p:spPr>
        <p:txBody>
          <a:bodyPr>
            <a:noAutofit/>
          </a:bodyPr>
          <a:lstStyle/>
          <a:p>
            <a:r>
              <a:rPr lang="es-DO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Acciones &amp; Logros </a:t>
            </a:r>
            <a:endParaRPr lang="es-DO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50" y="937259"/>
            <a:ext cx="3313112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uadroTexto 7"/>
          <p:cNvSpPr txBox="1"/>
          <p:nvPr/>
        </p:nvSpPr>
        <p:spPr>
          <a:xfrm>
            <a:off x="8770513" y="4507606"/>
            <a:ext cx="2987898" cy="2466915"/>
          </a:xfrm>
          <a:prstGeom prst="teardrop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DO" sz="1200" b="1" dirty="0" smtClean="0"/>
              <a:t>Proyectos en proceso: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DO" sz="1200" dirty="0" smtClean="0"/>
              <a:t>Promulgación de ley de aduanas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DO" sz="1200" dirty="0" smtClean="0"/>
              <a:t>Reglamentación para el desarrollo de centros logísticos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DO" sz="1200" dirty="0" smtClean="0"/>
              <a:t>Foro DR </a:t>
            </a:r>
            <a:r>
              <a:rPr lang="es-DO" sz="1200" dirty="0" err="1" smtClean="0"/>
              <a:t>Logistics</a:t>
            </a:r>
            <a:r>
              <a:rPr lang="es-DO" sz="1200" dirty="0" smtClean="0"/>
              <a:t>-Noviembre 2017</a:t>
            </a:r>
          </a:p>
          <a:p>
            <a:endParaRPr lang="es-DO" sz="1200" dirty="0"/>
          </a:p>
        </p:txBody>
      </p:sp>
    </p:spTree>
    <p:extLst>
      <p:ext uri="{BB962C8B-B14F-4D97-AF65-F5344CB8AC3E}">
        <p14:creationId xmlns:p14="http://schemas.microsoft.com/office/powerpoint/2010/main" val="267631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6700" y="3843337"/>
            <a:ext cx="3781425" cy="120967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6" y="4448175"/>
            <a:ext cx="2828925" cy="161925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489" y="2059343"/>
            <a:ext cx="1524000" cy="15240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6293" y="2319472"/>
            <a:ext cx="2286000" cy="190500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18" y="5002101"/>
            <a:ext cx="3857625" cy="118110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700" y="1380580"/>
            <a:ext cx="2466975" cy="1847850"/>
          </a:xfrm>
          <a:prstGeom prst="rect">
            <a:avLst/>
          </a:prstGeom>
        </p:spPr>
      </p:pic>
      <p:sp>
        <p:nvSpPr>
          <p:cNvPr id="11" name="Marcador de contenido 2"/>
          <p:cNvSpPr txBox="1">
            <a:spLocks/>
          </p:cNvSpPr>
          <p:nvPr/>
        </p:nvSpPr>
        <p:spPr bwMode="auto">
          <a:xfrm>
            <a:off x="1780673" y="765673"/>
            <a:ext cx="9033478" cy="989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>
                <a:solidFill>
                  <a:schemeClr val="tx2"/>
                </a:solidFill>
                <a:latin typeface="Gill Sans MT" panose="020B0502020104020203" pitchFamily="34" charset="0"/>
              </a:defRPr>
            </a:lvl1pPr>
            <a:lvl2pPr marL="742950" indent="-285750" defTabSz="45720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 defTabSz="45720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>
                <a:solidFill>
                  <a:schemeClr val="tx2"/>
                </a:solidFill>
                <a:latin typeface="Gill Sans MT" panose="020B0502020104020203" pitchFamily="34" charset="0"/>
              </a:defRPr>
            </a:lvl3pPr>
            <a:lvl4pPr marL="1600200" indent="-228600" defTabSz="45720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>
                <a:solidFill>
                  <a:schemeClr val="tx2"/>
                </a:solidFill>
                <a:latin typeface="Gill Sans MT" panose="020B0502020104020203" pitchFamily="34" charset="0"/>
              </a:defRPr>
            </a:lvl4pPr>
            <a:lvl5pPr marL="2057400" indent="-228600" defTabSz="45720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>
                <a:solidFill>
                  <a:schemeClr val="tx2"/>
                </a:solidFill>
                <a:latin typeface="Gill Sans MT" panose="020B0502020104020203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>
                <a:solidFill>
                  <a:schemeClr val="tx2"/>
                </a:solidFill>
                <a:latin typeface="Gill Sans MT" panose="020B0502020104020203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>
                <a:solidFill>
                  <a:schemeClr val="tx2"/>
                </a:solidFill>
                <a:latin typeface="Gill Sans MT" panose="020B0502020104020203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>
                <a:solidFill>
                  <a:schemeClr val="tx2"/>
                </a:solidFill>
                <a:latin typeface="Gill Sans MT" panose="020B0502020104020203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>
                <a:solidFill>
                  <a:schemeClr val="tx2"/>
                </a:solidFill>
                <a:latin typeface="Gill Sans MT" panose="020B0502020104020203" pitchFamily="34" charset="0"/>
              </a:defRPr>
            </a:lvl9pPr>
          </a:lstStyle>
          <a:p>
            <a:pPr algn="ctr" eaLnBrk="1" hangingPunct="1">
              <a:buFont typeface="Wingdings 2" panose="05020102010507070707" pitchFamily="18" charset="2"/>
              <a:buNone/>
            </a:pPr>
            <a:r>
              <a:rPr lang="es-ES" altLang="es-DO" sz="2800" b="1" dirty="0" smtClean="0">
                <a:solidFill>
                  <a:schemeClr val="tx1"/>
                </a:solidFill>
              </a:rPr>
              <a:t>Empresa activas del Clúster de Logística </a:t>
            </a:r>
            <a:endParaRPr lang="es-DO" altLang="es-DO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13943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Verde azulado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268</TotalTime>
  <Words>264</Words>
  <Application>Microsoft Office PowerPoint</Application>
  <PresentationFormat>Panorámica</PresentationFormat>
  <Paragraphs>27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Calibri</vt:lpstr>
      <vt:lpstr>Calibri Light</vt:lpstr>
      <vt:lpstr>Gill Sans MT</vt:lpstr>
      <vt:lpstr>Wingdings</vt:lpstr>
      <vt:lpstr>Wingdings 2</vt:lpstr>
      <vt:lpstr>Retrospección</vt:lpstr>
      <vt:lpstr>Presentación de PowerPoint</vt:lpstr>
      <vt:lpstr>Presentación de PowerPoint</vt:lpstr>
      <vt:lpstr>Objetivos Específicos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Misión de los clústers</dc:title>
  <dc:creator>Raquel Rodríguez</dc:creator>
  <cp:lastModifiedBy>Nadia Peña</cp:lastModifiedBy>
  <cp:revision>39</cp:revision>
  <dcterms:created xsi:type="dcterms:W3CDTF">2016-11-15T15:27:00Z</dcterms:created>
  <dcterms:modified xsi:type="dcterms:W3CDTF">2017-02-15T14:42:31Z</dcterms:modified>
</cp:coreProperties>
</file>